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4" r:id="rId7"/>
    <p:sldId id="265" r:id="rId8"/>
    <p:sldId id="261" r:id="rId9"/>
    <p:sldId id="268" r:id="rId10"/>
    <p:sldId id="262" r:id="rId11"/>
    <p:sldId id="263" r:id="rId12"/>
    <p:sldId id="267" r:id="rId13"/>
    <p:sldId id="266" r:id="rId14"/>
  </p:sldIdLst>
  <p:sldSz cx="14630400" cy="8229600"/>
  <p:notesSz cx="8229600" cy="14630400"/>
  <p:embeddedFontLst>
    <p:embeddedFont>
      <p:font typeface="Libre Baskerville" panose="020B0604020202020204" charset="0"/>
      <p:regular r:id="rId16"/>
    </p:embeddedFont>
    <p:embeddedFont>
      <p:font typeface="Calibri" panose="020F0502020204030204" pitchFamily="34" charset="0"/>
      <p:regular r:id="rId17"/>
      <p:bold r:id="rId18"/>
      <p:italic r:id="rId19"/>
      <p:boldItalic r:id="rId20"/>
    </p:embeddedFont>
    <p:embeddedFont>
      <p:font typeface="Open San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707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755836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141656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009908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10724574"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hyperlink" Target="https://www.sciencedirect.com/science/article/pii/S2667096825000138" TargetMode="External"/><Relationship Id="rId4" Type="http://schemas.openxmlformats.org/officeDocument/2006/relationships/hyperlink" Target="https://ieeexplore.ieee.org/document/1053173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palashfendarkar/wa-fnusec-telcocustomerchurn?"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3948"/>
            <a:ext cx="7556421" cy="2126337"/>
          </a:xfrm>
          <a:prstGeom prst="rect">
            <a:avLst/>
          </a:prstGeom>
          <a:noFill/>
          <a:ln/>
        </p:spPr>
        <p:txBody>
          <a:bodyPr wrap="square" lIns="0" tIns="0" rIns="0" bIns="0" rtlCol="0" anchor="t"/>
          <a:lstStyle/>
          <a:p>
            <a:pPr marL="0" indent="0" algn="l">
              <a:lnSpc>
                <a:spcPts val="5550"/>
              </a:lnSpc>
              <a:buNone/>
            </a:pPr>
            <a:r>
              <a:rPr lang="en-US" sz="4450" dirty="0" smtClean="0">
                <a:solidFill>
                  <a:srgbClr val="403CCF"/>
                </a:solidFill>
                <a:latin typeface="Libre Baskerville" pitchFamily="34" charset="0"/>
                <a:ea typeface="Libre Baskerville" pitchFamily="34" charset="-122"/>
                <a:cs typeface="Libre Baskerville" pitchFamily="34" charset="-120"/>
              </a:rPr>
              <a:t>Predictive Analytics for Business Decision Making</a:t>
            </a:r>
            <a:endParaRPr lang="en-US" sz="4450" dirty="0"/>
          </a:p>
        </p:txBody>
      </p:sp>
      <p:sp>
        <p:nvSpPr>
          <p:cNvPr id="5" name="Shape 2"/>
          <p:cNvSpPr/>
          <p:nvPr/>
        </p:nvSpPr>
        <p:spPr>
          <a:xfrm>
            <a:off x="793790" y="6745724"/>
            <a:ext cx="362903" cy="362903"/>
          </a:xfrm>
          <a:prstGeom prst="roundRect">
            <a:avLst>
              <a:gd name="adj" fmla="val 25194296"/>
            </a:avLst>
          </a:prstGeom>
          <a:noFill/>
          <a:ln w="7620">
            <a:solidFill>
              <a:srgbClr val="FFFFFF"/>
            </a:solidFill>
            <a:prstDash val="solid"/>
          </a:ln>
        </p:spPr>
      </p:sp>
      <p:sp>
        <p:nvSpPr>
          <p:cNvPr id="7" name="Text 3"/>
          <p:cNvSpPr/>
          <p:nvPr/>
        </p:nvSpPr>
        <p:spPr>
          <a:xfrm>
            <a:off x="924420" y="5440883"/>
            <a:ext cx="6989494" cy="2614546"/>
          </a:xfrm>
          <a:prstGeom prst="rect">
            <a:avLst/>
          </a:prstGeom>
          <a:noFill/>
          <a:ln/>
        </p:spPr>
        <p:txBody>
          <a:bodyPr wrap="none" lIns="0" tIns="0" rIns="0" bIns="0" rtlCol="0" anchor="t"/>
          <a:lstStyle/>
          <a:p>
            <a:pPr marL="0" indent="0" algn="l">
              <a:lnSpc>
                <a:spcPts val="3100"/>
              </a:lnSpc>
              <a:buNone/>
            </a:pPr>
            <a:r>
              <a:rPr lang="en-US" sz="2200" b="1" dirty="0" smtClean="0">
                <a:solidFill>
                  <a:srgbClr val="49495A"/>
                </a:solidFill>
                <a:latin typeface="Open Sans Bold" pitchFamily="34" charset="0"/>
                <a:ea typeface="Open Sans Bold" pitchFamily="34" charset="-122"/>
              </a:rPr>
              <a:t>T</a:t>
            </a:r>
            <a:r>
              <a:rPr lang="en-US" sz="2200" b="1" dirty="0" smtClean="0">
                <a:latin typeface="Open Sans Bold" pitchFamily="34" charset="0"/>
                <a:ea typeface="Open Sans Bold" pitchFamily="34" charset="-122"/>
              </a:rPr>
              <a:t>eam Members:</a:t>
            </a:r>
          </a:p>
          <a:p>
            <a:pPr marL="342900" indent="-342900" algn="just">
              <a:lnSpc>
                <a:spcPts val="3100"/>
              </a:lnSpc>
              <a:buFont typeface="Arial" panose="020B0604020202020204" pitchFamily="34" charset="0"/>
              <a:buChar char="•"/>
            </a:pPr>
            <a:r>
              <a:rPr lang="en-US" sz="2200" dirty="0" smtClean="0">
                <a:latin typeface="Open Sans Bold" pitchFamily="34" charset="0"/>
                <a:ea typeface="Open Sans Bold" pitchFamily="34" charset="-122"/>
              </a:rPr>
              <a:t> Yash Patel</a:t>
            </a:r>
          </a:p>
          <a:p>
            <a:pPr marL="342900" indent="-342900" algn="just">
              <a:lnSpc>
                <a:spcPts val="3100"/>
              </a:lnSpc>
              <a:buFont typeface="Arial" panose="020B0604020202020204" pitchFamily="34" charset="0"/>
              <a:buChar char="•"/>
            </a:pPr>
            <a:r>
              <a:rPr lang="en-US" sz="2200" dirty="0" smtClean="0">
                <a:latin typeface="Open Sans Bold" pitchFamily="34" charset="0"/>
                <a:ea typeface="Open Sans Bold" pitchFamily="34" charset="-122"/>
              </a:rPr>
              <a:t>Akshar Barot</a:t>
            </a:r>
          </a:p>
          <a:p>
            <a:pPr marL="342900" indent="-342900" algn="just">
              <a:lnSpc>
                <a:spcPts val="3100"/>
              </a:lnSpc>
              <a:buFont typeface="Arial" panose="020B0604020202020204" pitchFamily="34" charset="0"/>
              <a:buChar char="•"/>
            </a:pPr>
            <a:r>
              <a:rPr lang="en-US" sz="2200" dirty="0" smtClean="0">
                <a:latin typeface="Open Sans Bold" pitchFamily="34" charset="0"/>
                <a:ea typeface="Open Sans Bold" pitchFamily="34" charset="-122"/>
              </a:rPr>
              <a:t>Saumil Trivedi</a:t>
            </a:r>
          </a:p>
          <a:p>
            <a:pPr marL="342900" indent="-342900" algn="just">
              <a:lnSpc>
                <a:spcPts val="3100"/>
              </a:lnSpc>
              <a:buFont typeface="Arial" panose="020B0604020202020204" pitchFamily="34" charset="0"/>
              <a:buChar char="•"/>
            </a:pPr>
            <a:r>
              <a:rPr lang="en-US" sz="2200" dirty="0" smtClean="0">
                <a:latin typeface="Open Sans Bold" pitchFamily="34" charset="0"/>
                <a:ea typeface="Open Sans Bold" pitchFamily="34" charset="-122"/>
              </a:rPr>
              <a:t>Jayanth Kumar</a:t>
            </a:r>
          </a:p>
          <a:p>
            <a:pPr marL="342900" indent="-342900" algn="just">
              <a:lnSpc>
                <a:spcPts val="3100"/>
              </a:lnSpc>
              <a:buFont typeface="Arial" panose="020B0604020202020204" pitchFamily="34" charset="0"/>
              <a:buChar char="•"/>
            </a:pPr>
            <a:r>
              <a:rPr lang="en-US" sz="2200" dirty="0" smtClean="0">
                <a:latin typeface="Open Sans Bold" pitchFamily="34" charset="0"/>
                <a:ea typeface="Open Sans Bold" pitchFamily="34" charset="-122"/>
              </a:rPr>
              <a:t>Bibek </a:t>
            </a:r>
            <a:r>
              <a:rPr lang="en-US" sz="2200" dirty="0" err="1" smtClean="0">
                <a:latin typeface="Open Sans Bold" pitchFamily="34" charset="0"/>
                <a:ea typeface="Open Sans Bold" pitchFamily="34" charset="-122"/>
              </a:rPr>
              <a:t>Kandel</a:t>
            </a:r>
            <a:endParaRPr lang="en-US" sz="2200" dirty="0" smtClean="0">
              <a:latin typeface="Open Sans Bold" pitchFamily="34" charset="0"/>
              <a:ea typeface="Open Sans Bold"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0194" y="610195"/>
            <a:ext cx="7943612" cy="1071801"/>
          </a:xfrm>
          <a:prstGeom prst="rect">
            <a:avLst/>
          </a:prstGeom>
          <a:noFill/>
          <a:ln/>
        </p:spPr>
        <p:txBody>
          <a:bodyPr wrap="square" lIns="0" tIns="0" rIns="0" bIns="0" rtlCol="0" anchor="t"/>
          <a:lstStyle/>
          <a:p>
            <a:pPr marL="0" indent="0" algn="l">
              <a:lnSpc>
                <a:spcPts val="4200"/>
              </a:lnSpc>
              <a:buNone/>
            </a:pPr>
            <a:r>
              <a:rPr lang="en-US" sz="3350" dirty="0">
                <a:solidFill>
                  <a:srgbClr val="403CCF"/>
                </a:solidFill>
                <a:latin typeface="Libre Baskerville" pitchFamily="34" charset="0"/>
                <a:ea typeface="Libre Baskerville" pitchFamily="34" charset="-122"/>
                <a:cs typeface="Libre Baskerville" pitchFamily="34" charset="-120"/>
              </a:rPr>
              <a:t>Interpretation and Recommendations</a:t>
            </a:r>
            <a:endParaRPr lang="en-US" sz="3350" dirty="0"/>
          </a:p>
        </p:txBody>
      </p:sp>
      <p:sp>
        <p:nvSpPr>
          <p:cNvPr id="4" name="Text 1"/>
          <p:cNvSpPr/>
          <p:nvPr/>
        </p:nvSpPr>
        <p:spPr>
          <a:xfrm>
            <a:off x="600193" y="1939170"/>
            <a:ext cx="8271663" cy="1461611"/>
          </a:xfrm>
          <a:prstGeom prst="rect">
            <a:avLst/>
          </a:prstGeom>
          <a:noFill/>
          <a:ln/>
        </p:spPr>
        <p:txBody>
          <a:bodyPr wrap="square" lIns="0" tIns="0" rIns="0" bIns="0" rtlCol="0" anchor="t"/>
          <a:lstStyle/>
          <a:p>
            <a:pPr marL="0" indent="0" algn="l">
              <a:lnSpc>
                <a:spcPts val="2150"/>
              </a:lnSpc>
              <a:buNone/>
            </a:pPr>
            <a:r>
              <a:rPr lang="en-US" sz="1350" b="1" dirty="0" smtClean="0">
                <a:solidFill>
                  <a:srgbClr val="49495A"/>
                </a:solidFill>
                <a:latin typeface="Open Sans" pitchFamily="34" charset="0"/>
                <a:ea typeface="Open Sans" pitchFamily="34" charset="-122"/>
                <a:cs typeface="Open Sans" pitchFamily="34" charset="-120"/>
              </a:rPr>
              <a:t>The results reveal several key factors driving customer churn. </a:t>
            </a:r>
          </a:p>
          <a:p>
            <a:r>
              <a:rPr lang="en-US" sz="1400" dirty="0"/>
              <a:t>• Key drivers of churn include </a:t>
            </a:r>
            <a:r>
              <a:rPr lang="en-US" sz="1400" dirty="0" err="1"/>
              <a:t>TotalCharges</a:t>
            </a:r>
            <a:r>
              <a:rPr lang="en-US" sz="1400" dirty="0"/>
              <a:t>, </a:t>
            </a:r>
            <a:r>
              <a:rPr lang="en-US" sz="1400" dirty="0" err="1"/>
              <a:t>MonthlyCharges</a:t>
            </a:r>
            <a:r>
              <a:rPr lang="en-US" sz="1400" dirty="0"/>
              <a:t>, tenure, and Contract type.</a:t>
            </a:r>
          </a:p>
          <a:p>
            <a:r>
              <a:rPr lang="en-US" sz="1400" dirty="0"/>
              <a:t>• Customers with short tenure and month-to-month contracts are more likely to </a:t>
            </a:r>
            <a:r>
              <a:rPr lang="en-US" sz="1400" dirty="0" smtClean="0"/>
              <a:t>churn</a:t>
            </a:r>
          </a:p>
          <a:p>
            <a:endParaRPr lang="en-US" sz="1400" dirty="0" smtClean="0"/>
          </a:p>
          <a:p>
            <a:endParaRPr lang="en-US" sz="1400" dirty="0"/>
          </a:p>
          <a:p>
            <a:pPr>
              <a:lnSpc>
                <a:spcPts val="2150"/>
              </a:lnSpc>
            </a:pPr>
            <a:r>
              <a:rPr lang="en-US" sz="1400" b="1" dirty="0">
                <a:solidFill>
                  <a:srgbClr val="49495A"/>
                </a:solidFill>
                <a:latin typeface="Open Sans" pitchFamily="34" charset="0"/>
                <a:ea typeface="Open Sans" pitchFamily="34" charset="-122"/>
                <a:cs typeface="Open Sans" pitchFamily="34" charset="-120"/>
              </a:rPr>
              <a:t>Addressing these key drivers can significantly reduce churn rates and improve customer loyalty</a:t>
            </a:r>
            <a:r>
              <a:rPr lang="en-US" sz="1400" dirty="0">
                <a:solidFill>
                  <a:srgbClr val="49495A"/>
                </a:solidFill>
                <a:latin typeface="Open Sans" pitchFamily="34" charset="0"/>
                <a:ea typeface="Open Sans" pitchFamily="34" charset="-122"/>
                <a:cs typeface="Open Sans" pitchFamily="34" charset="-120"/>
              </a:rPr>
              <a:t>.</a:t>
            </a:r>
            <a:endParaRPr lang="en-US" sz="1400" dirty="0"/>
          </a:p>
          <a:p>
            <a:pPr marL="0" indent="0" algn="l">
              <a:lnSpc>
                <a:spcPts val="2150"/>
              </a:lnSpc>
              <a:buNone/>
            </a:pPr>
            <a:endParaRPr lang="en-US" sz="1350" dirty="0"/>
          </a:p>
        </p:txBody>
      </p:sp>
      <p:pic>
        <p:nvPicPr>
          <p:cNvPr id="5" name="Image 1" descr="preencoded.png"/>
          <p:cNvPicPr>
            <a:picLocks noChangeAspect="1"/>
          </p:cNvPicPr>
          <p:nvPr/>
        </p:nvPicPr>
        <p:blipFill>
          <a:blip r:embed="rId4"/>
          <a:stretch>
            <a:fillRect/>
          </a:stretch>
        </p:blipFill>
        <p:spPr>
          <a:xfrm>
            <a:off x="600194" y="3503652"/>
            <a:ext cx="857369" cy="1028938"/>
          </a:xfrm>
          <a:prstGeom prst="rect">
            <a:avLst/>
          </a:prstGeom>
        </p:spPr>
      </p:pic>
      <p:sp>
        <p:nvSpPr>
          <p:cNvPr id="6" name="Text 2"/>
          <p:cNvSpPr/>
          <p:nvPr/>
        </p:nvSpPr>
        <p:spPr>
          <a:xfrm>
            <a:off x="1714738" y="3675102"/>
            <a:ext cx="2143601" cy="267891"/>
          </a:xfrm>
          <a:prstGeom prst="rect">
            <a:avLst/>
          </a:prstGeom>
          <a:noFill/>
          <a:ln/>
        </p:spPr>
        <p:txBody>
          <a:bodyPr wrap="none" lIns="0" tIns="0" rIns="0" bIns="0" rtlCol="0" anchor="t"/>
          <a:lstStyle/>
          <a:p>
            <a:pPr marL="0" indent="0" algn="l">
              <a:lnSpc>
                <a:spcPts val="2100"/>
              </a:lnSpc>
              <a:buNone/>
            </a:pPr>
            <a:r>
              <a:rPr lang="en-US" sz="1650" dirty="0">
                <a:solidFill>
                  <a:srgbClr val="49495A"/>
                </a:solidFill>
                <a:latin typeface="Libre Baskerville" pitchFamily="34" charset="0"/>
                <a:ea typeface="Libre Baskerville" pitchFamily="34" charset="-122"/>
                <a:cs typeface="Libre Baskerville" pitchFamily="34" charset="-120"/>
              </a:rPr>
              <a:t>Shorter Contracts</a:t>
            </a:r>
            <a:endParaRPr lang="en-US" sz="1650" dirty="0"/>
          </a:p>
        </p:txBody>
      </p:sp>
      <p:sp>
        <p:nvSpPr>
          <p:cNvPr id="7" name="Text 3"/>
          <p:cNvSpPr/>
          <p:nvPr/>
        </p:nvSpPr>
        <p:spPr>
          <a:xfrm>
            <a:off x="1714738" y="4045863"/>
            <a:ext cx="6829068" cy="274320"/>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Offer longer-term incentives.</a:t>
            </a:r>
            <a:endParaRPr lang="en-US" sz="1350" dirty="0"/>
          </a:p>
        </p:txBody>
      </p:sp>
      <p:pic>
        <p:nvPicPr>
          <p:cNvPr id="8" name="Image 2" descr="preencoded.png"/>
          <p:cNvPicPr>
            <a:picLocks noChangeAspect="1"/>
          </p:cNvPicPr>
          <p:nvPr/>
        </p:nvPicPr>
        <p:blipFill>
          <a:blip r:embed="rId5"/>
          <a:stretch>
            <a:fillRect/>
          </a:stretch>
        </p:blipFill>
        <p:spPr>
          <a:xfrm>
            <a:off x="600194" y="4532590"/>
            <a:ext cx="857369" cy="1028938"/>
          </a:xfrm>
          <a:prstGeom prst="rect">
            <a:avLst/>
          </a:prstGeom>
        </p:spPr>
      </p:pic>
      <p:sp>
        <p:nvSpPr>
          <p:cNvPr id="9" name="Text 4"/>
          <p:cNvSpPr/>
          <p:nvPr/>
        </p:nvSpPr>
        <p:spPr>
          <a:xfrm>
            <a:off x="1714738" y="4704040"/>
            <a:ext cx="2720340" cy="267891"/>
          </a:xfrm>
          <a:prstGeom prst="rect">
            <a:avLst/>
          </a:prstGeom>
          <a:noFill/>
          <a:ln/>
        </p:spPr>
        <p:txBody>
          <a:bodyPr wrap="none" lIns="0" tIns="0" rIns="0" bIns="0" rtlCol="0" anchor="t"/>
          <a:lstStyle/>
          <a:p>
            <a:pPr marL="0" indent="0" algn="l">
              <a:lnSpc>
                <a:spcPts val="2100"/>
              </a:lnSpc>
              <a:buNone/>
            </a:pPr>
            <a:r>
              <a:rPr lang="en-US" sz="1650" dirty="0">
                <a:solidFill>
                  <a:srgbClr val="49495A"/>
                </a:solidFill>
                <a:latin typeface="Libre Baskerville" pitchFamily="34" charset="0"/>
                <a:ea typeface="Libre Baskerville" pitchFamily="34" charset="-122"/>
                <a:cs typeface="Libre Baskerville" pitchFamily="34" charset="-120"/>
              </a:rPr>
              <a:t>Higher Monthly Charges</a:t>
            </a:r>
            <a:endParaRPr lang="en-US" sz="1650" dirty="0"/>
          </a:p>
        </p:txBody>
      </p:sp>
      <p:sp>
        <p:nvSpPr>
          <p:cNvPr id="10" name="Text 5"/>
          <p:cNvSpPr/>
          <p:nvPr/>
        </p:nvSpPr>
        <p:spPr>
          <a:xfrm>
            <a:off x="1714738" y="5074801"/>
            <a:ext cx="6829068" cy="274320"/>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Provide discounted rates.</a:t>
            </a:r>
            <a:endParaRPr lang="en-US" sz="1350" dirty="0"/>
          </a:p>
        </p:txBody>
      </p:sp>
      <p:pic>
        <p:nvPicPr>
          <p:cNvPr id="11" name="Image 3" descr="preencoded.png"/>
          <p:cNvPicPr>
            <a:picLocks noChangeAspect="1"/>
          </p:cNvPicPr>
          <p:nvPr/>
        </p:nvPicPr>
        <p:blipFill>
          <a:blip r:embed="rId6"/>
          <a:stretch>
            <a:fillRect/>
          </a:stretch>
        </p:blipFill>
        <p:spPr>
          <a:xfrm>
            <a:off x="600194" y="5561528"/>
            <a:ext cx="857369" cy="1028938"/>
          </a:xfrm>
          <a:prstGeom prst="rect">
            <a:avLst/>
          </a:prstGeom>
        </p:spPr>
      </p:pic>
      <p:sp>
        <p:nvSpPr>
          <p:cNvPr id="12" name="Text 6"/>
          <p:cNvSpPr/>
          <p:nvPr/>
        </p:nvSpPr>
        <p:spPr>
          <a:xfrm>
            <a:off x="1714738" y="5732978"/>
            <a:ext cx="2443282" cy="267891"/>
          </a:xfrm>
          <a:prstGeom prst="rect">
            <a:avLst/>
          </a:prstGeom>
          <a:noFill/>
          <a:ln/>
        </p:spPr>
        <p:txBody>
          <a:bodyPr wrap="none" lIns="0" tIns="0" rIns="0" bIns="0" rtlCol="0" anchor="t"/>
          <a:lstStyle/>
          <a:p>
            <a:pPr marL="0" indent="0" algn="l">
              <a:lnSpc>
                <a:spcPts val="2100"/>
              </a:lnSpc>
              <a:buNone/>
            </a:pPr>
            <a:r>
              <a:rPr lang="en-US" sz="1650" dirty="0">
                <a:solidFill>
                  <a:srgbClr val="49495A"/>
                </a:solidFill>
                <a:latin typeface="Libre Baskerville" pitchFamily="34" charset="0"/>
                <a:ea typeface="Libre Baskerville" pitchFamily="34" charset="-122"/>
                <a:cs typeface="Libre Baskerville" pitchFamily="34" charset="-120"/>
              </a:rPr>
              <a:t>Specific Service Usage</a:t>
            </a:r>
            <a:endParaRPr lang="en-US" sz="1650" dirty="0"/>
          </a:p>
        </p:txBody>
      </p:sp>
      <p:sp>
        <p:nvSpPr>
          <p:cNvPr id="13" name="Text 7"/>
          <p:cNvSpPr/>
          <p:nvPr/>
        </p:nvSpPr>
        <p:spPr>
          <a:xfrm>
            <a:off x="1714738" y="6103739"/>
            <a:ext cx="6829068" cy="274320"/>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Personalize service plans.</a:t>
            </a:r>
            <a:endParaRPr lang="en-US" sz="1350" dirty="0"/>
          </a:p>
        </p:txBody>
      </p:sp>
      <p:pic>
        <p:nvPicPr>
          <p:cNvPr id="14" name="Image 4" descr="preencoded.png"/>
          <p:cNvPicPr>
            <a:picLocks noChangeAspect="1"/>
          </p:cNvPicPr>
          <p:nvPr/>
        </p:nvPicPr>
        <p:blipFill>
          <a:blip r:embed="rId7"/>
          <a:stretch>
            <a:fillRect/>
          </a:stretch>
        </p:blipFill>
        <p:spPr>
          <a:xfrm>
            <a:off x="600194" y="6590467"/>
            <a:ext cx="857369" cy="1028938"/>
          </a:xfrm>
          <a:prstGeom prst="rect">
            <a:avLst/>
          </a:prstGeom>
        </p:spPr>
      </p:pic>
      <p:sp>
        <p:nvSpPr>
          <p:cNvPr id="15" name="Text 8"/>
          <p:cNvSpPr/>
          <p:nvPr/>
        </p:nvSpPr>
        <p:spPr>
          <a:xfrm>
            <a:off x="1714738" y="6761917"/>
            <a:ext cx="2143601" cy="267891"/>
          </a:xfrm>
          <a:prstGeom prst="rect">
            <a:avLst/>
          </a:prstGeom>
          <a:noFill/>
          <a:ln/>
        </p:spPr>
        <p:txBody>
          <a:bodyPr wrap="none" lIns="0" tIns="0" rIns="0" bIns="0" rtlCol="0" anchor="t"/>
          <a:lstStyle/>
          <a:p>
            <a:pPr marL="0" indent="0" algn="l">
              <a:lnSpc>
                <a:spcPts val="2100"/>
              </a:lnSpc>
              <a:buNone/>
            </a:pPr>
            <a:r>
              <a:rPr lang="en-US" sz="1650" dirty="0">
                <a:solidFill>
                  <a:srgbClr val="49495A"/>
                </a:solidFill>
                <a:latin typeface="Libre Baskerville" pitchFamily="34" charset="0"/>
                <a:ea typeface="Libre Baskerville" pitchFamily="34" charset="-122"/>
                <a:cs typeface="Libre Baskerville" pitchFamily="34" charset="-120"/>
              </a:rPr>
              <a:t>Proactive Support</a:t>
            </a:r>
            <a:endParaRPr lang="en-US" sz="1650" dirty="0"/>
          </a:p>
        </p:txBody>
      </p:sp>
      <p:sp>
        <p:nvSpPr>
          <p:cNvPr id="16" name="Text 9"/>
          <p:cNvSpPr/>
          <p:nvPr/>
        </p:nvSpPr>
        <p:spPr>
          <a:xfrm>
            <a:off x="1714738" y="7132677"/>
            <a:ext cx="6829068" cy="274320"/>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Improve customer experience.</a:t>
            </a:r>
            <a:endParaRPr lang="en-US" sz="135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2233" y="569952"/>
            <a:ext cx="7699534" cy="1289685"/>
          </a:xfrm>
          <a:prstGeom prst="rect">
            <a:avLst/>
          </a:prstGeom>
          <a:noFill/>
          <a:ln/>
        </p:spPr>
        <p:txBody>
          <a:bodyPr wrap="square" lIns="0" tIns="0" rIns="0" bIns="0" rtlCol="0" anchor="t"/>
          <a:lstStyle/>
          <a:p>
            <a:pPr marL="0" indent="0" algn="l">
              <a:lnSpc>
                <a:spcPts val="5050"/>
              </a:lnSpc>
              <a:buNone/>
            </a:pPr>
            <a:r>
              <a:rPr lang="en-US" sz="4050" dirty="0">
                <a:solidFill>
                  <a:srgbClr val="403CCF"/>
                </a:solidFill>
                <a:latin typeface="Libre Baskerville" pitchFamily="34" charset="0"/>
                <a:ea typeface="Libre Baskerville" pitchFamily="34" charset="-122"/>
                <a:cs typeface="Libre Baskerville" pitchFamily="34" charset="-120"/>
              </a:rPr>
              <a:t>Key Takeaways and Next Steps</a:t>
            </a:r>
            <a:endParaRPr lang="en-US" sz="4050" dirty="0"/>
          </a:p>
        </p:txBody>
      </p:sp>
      <p:sp>
        <p:nvSpPr>
          <p:cNvPr id="4" name="Text 1"/>
          <p:cNvSpPr/>
          <p:nvPr/>
        </p:nvSpPr>
        <p:spPr>
          <a:xfrm>
            <a:off x="722233" y="2169201"/>
            <a:ext cx="8171396" cy="1353502"/>
          </a:xfrm>
          <a:prstGeom prst="rect">
            <a:avLst/>
          </a:prstGeom>
          <a:noFill/>
          <a:ln/>
        </p:spPr>
        <p:txBody>
          <a:bodyPr wrap="square" lIns="0" tIns="0" rIns="0" bIns="0" rtlCol="0" anchor="t"/>
          <a:lstStyle/>
          <a:p>
            <a:pPr>
              <a:lnSpc>
                <a:spcPts val="2600"/>
              </a:lnSpc>
            </a:pPr>
            <a:r>
              <a:rPr lang="en-US" sz="1600" dirty="0">
                <a:solidFill>
                  <a:srgbClr val="49495A"/>
                </a:solidFill>
                <a:latin typeface="Open Sans" pitchFamily="34" charset="0"/>
                <a:ea typeface="Open Sans" pitchFamily="34" charset="-122"/>
                <a:cs typeface="Open Sans" pitchFamily="34" charset="-120"/>
              </a:rPr>
              <a:t>Predictive analytics converts data into actionable insights, enabling companies to make better decisions and minimize customer churn. Through the identification of the most important churn drivers, companies can develop focused retention initiatives and continually update their models with fresh data.</a:t>
            </a:r>
            <a:endParaRPr lang="en-US" sz="1600" dirty="0"/>
          </a:p>
        </p:txBody>
      </p:sp>
      <p:sp>
        <p:nvSpPr>
          <p:cNvPr id="5" name="Shape 2"/>
          <p:cNvSpPr/>
          <p:nvPr/>
        </p:nvSpPr>
        <p:spPr>
          <a:xfrm>
            <a:off x="722233" y="4711660"/>
            <a:ext cx="154781" cy="776288"/>
          </a:xfrm>
          <a:prstGeom prst="roundRect">
            <a:avLst>
              <a:gd name="adj" fmla="val 20001"/>
            </a:avLst>
          </a:prstGeom>
          <a:solidFill>
            <a:srgbClr val="EAE8F3"/>
          </a:solidFill>
          <a:ln/>
        </p:spPr>
      </p:sp>
      <p:sp>
        <p:nvSpPr>
          <p:cNvPr id="6" name="Text 3"/>
          <p:cNvSpPr/>
          <p:nvPr/>
        </p:nvSpPr>
        <p:spPr>
          <a:xfrm>
            <a:off x="1186577" y="4711660"/>
            <a:ext cx="2579727" cy="322421"/>
          </a:xfrm>
          <a:prstGeom prst="rect">
            <a:avLst/>
          </a:prstGeom>
          <a:noFill/>
          <a:ln/>
        </p:spPr>
        <p:txBody>
          <a:bodyPr wrap="none" lIns="0" tIns="0" rIns="0" bIns="0" rtlCol="0" anchor="t"/>
          <a:lstStyle/>
          <a:p>
            <a:pPr marL="0" indent="0" algn="l">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Deploy Model</a:t>
            </a:r>
            <a:endParaRPr lang="en-US" sz="2000" dirty="0"/>
          </a:p>
        </p:txBody>
      </p:sp>
      <p:sp>
        <p:nvSpPr>
          <p:cNvPr id="7" name="Text 4"/>
          <p:cNvSpPr/>
          <p:nvPr/>
        </p:nvSpPr>
        <p:spPr>
          <a:xfrm>
            <a:off x="1186577" y="5157907"/>
            <a:ext cx="7235190" cy="330041"/>
          </a:xfrm>
          <a:prstGeom prst="rect">
            <a:avLst/>
          </a:prstGeom>
          <a:noFill/>
          <a:ln/>
        </p:spPr>
        <p:txBody>
          <a:bodyPr wrap="non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Integrate into business processes.</a:t>
            </a:r>
            <a:endParaRPr lang="en-US" sz="1600" dirty="0"/>
          </a:p>
        </p:txBody>
      </p:sp>
      <p:sp>
        <p:nvSpPr>
          <p:cNvPr id="8" name="Shape 5"/>
          <p:cNvSpPr/>
          <p:nvPr/>
        </p:nvSpPr>
        <p:spPr>
          <a:xfrm>
            <a:off x="1031796" y="5694283"/>
            <a:ext cx="154781" cy="776288"/>
          </a:xfrm>
          <a:prstGeom prst="roundRect">
            <a:avLst>
              <a:gd name="adj" fmla="val 20001"/>
            </a:avLst>
          </a:prstGeom>
          <a:solidFill>
            <a:srgbClr val="EAE8F3"/>
          </a:solidFill>
          <a:ln/>
        </p:spPr>
      </p:sp>
      <p:sp>
        <p:nvSpPr>
          <p:cNvPr id="9" name="Text 6"/>
          <p:cNvSpPr/>
          <p:nvPr/>
        </p:nvSpPr>
        <p:spPr>
          <a:xfrm>
            <a:off x="1496139" y="5694283"/>
            <a:ext cx="2883218" cy="322421"/>
          </a:xfrm>
          <a:prstGeom prst="rect">
            <a:avLst/>
          </a:prstGeom>
          <a:noFill/>
          <a:ln/>
        </p:spPr>
        <p:txBody>
          <a:bodyPr wrap="none" lIns="0" tIns="0" rIns="0" bIns="0" rtlCol="0" anchor="t"/>
          <a:lstStyle/>
          <a:p>
            <a:pPr marL="0" indent="0" algn="l">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Monitor Performance</a:t>
            </a:r>
            <a:endParaRPr lang="en-US" sz="2000" dirty="0"/>
          </a:p>
        </p:txBody>
      </p:sp>
      <p:sp>
        <p:nvSpPr>
          <p:cNvPr id="10" name="Text 7"/>
          <p:cNvSpPr/>
          <p:nvPr/>
        </p:nvSpPr>
        <p:spPr>
          <a:xfrm>
            <a:off x="1496139" y="6140529"/>
            <a:ext cx="6925628" cy="330041"/>
          </a:xfrm>
          <a:prstGeom prst="rect">
            <a:avLst/>
          </a:prstGeom>
          <a:noFill/>
          <a:ln/>
        </p:spPr>
        <p:txBody>
          <a:bodyPr wrap="non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Track accuracy and effectiveness.</a:t>
            </a:r>
            <a:endParaRPr lang="en-US" sz="1600" dirty="0"/>
          </a:p>
        </p:txBody>
      </p:sp>
      <p:sp>
        <p:nvSpPr>
          <p:cNvPr id="11" name="Shape 8"/>
          <p:cNvSpPr/>
          <p:nvPr/>
        </p:nvSpPr>
        <p:spPr>
          <a:xfrm>
            <a:off x="1341358" y="6676906"/>
            <a:ext cx="154781" cy="776288"/>
          </a:xfrm>
          <a:prstGeom prst="roundRect">
            <a:avLst>
              <a:gd name="adj" fmla="val 20001"/>
            </a:avLst>
          </a:prstGeom>
          <a:solidFill>
            <a:srgbClr val="EAE8F3"/>
          </a:solidFill>
          <a:ln/>
        </p:spPr>
      </p:sp>
      <p:sp>
        <p:nvSpPr>
          <p:cNvPr id="12" name="Text 9"/>
          <p:cNvSpPr/>
          <p:nvPr/>
        </p:nvSpPr>
        <p:spPr>
          <a:xfrm>
            <a:off x="1805702" y="6676906"/>
            <a:ext cx="2579727" cy="322421"/>
          </a:xfrm>
          <a:prstGeom prst="rect">
            <a:avLst/>
          </a:prstGeom>
          <a:noFill/>
          <a:ln/>
        </p:spPr>
        <p:txBody>
          <a:bodyPr wrap="none" lIns="0" tIns="0" rIns="0" bIns="0" rtlCol="0" anchor="t"/>
          <a:lstStyle/>
          <a:p>
            <a:pPr marL="0" indent="0" algn="l">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Refine Model</a:t>
            </a:r>
            <a:endParaRPr lang="en-US" sz="2000" dirty="0"/>
          </a:p>
        </p:txBody>
      </p:sp>
      <p:sp>
        <p:nvSpPr>
          <p:cNvPr id="13" name="Text 10"/>
          <p:cNvSpPr/>
          <p:nvPr/>
        </p:nvSpPr>
        <p:spPr>
          <a:xfrm>
            <a:off x="1805702" y="7123152"/>
            <a:ext cx="6616065" cy="330041"/>
          </a:xfrm>
          <a:prstGeom prst="rect">
            <a:avLst/>
          </a:prstGeom>
          <a:noFill/>
          <a:ln/>
        </p:spPr>
        <p:txBody>
          <a:bodyPr wrap="non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Continuously improve based on new data.</a:t>
            </a:r>
            <a:endParaRPr 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22233" y="569952"/>
            <a:ext cx="7699534" cy="1289685"/>
          </a:xfrm>
          <a:prstGeom prst="rect">
            <a:avLst/>
          </a:prstGeom>
          <a:noFill/>
          <a:ln/>
        </p:spPr>
        <p:txBody>
          <a:bodyPr wrap="square" lIns="0" tIns="0" rIns="0" bIns="0" rtlCol="0" anchor="t"/>
          <a:lstStyle/>
          <a:p>
            <a:pPr marL="0" indent="0" algn="l">
              <a:lnSpc>
                <a:spcPts val="5050"/>
              </a:lnSpc>
              <a:buNone/>
            </a:pPr>
            <a:r>
              <a:rPr lang="en-US" sz="4050" dirty="0" smtClean="0">
                <a:solidFill>
                  <a:srgbClr val="403CCF"/>
                </a:solidFill>
                <a:latin typeface="Libre Baskerville" pitchFamily="34" charset="0"/>
              </a:rPr>
              <a:t>Conclusion</a:t>
            </a:r>
            <a:endParaRPr lang="en-US" sz="4050" dirty="0"/>
          </a:p>
        </p:txBody>
      </p:sp>
      <p:sp>
        <p:nvSpPr>
          <p:cNvPr id="4" name="Text 1"/>
          <p:cNvSpPr/>
          <p:nvPr/>
        </p:nvSpPr>
        <p:spPr>
          <a:xfrm>
            <a:off x="722232" y="2169200"/>
            <a:ext cx="13690453" cy="5283993"/>
          </a:xfrm>
          <a:prstGeom prst="rect">
            <a:avLst/>
          </a:prstGeom>
          <a:noFill/>
          <a:ln/>
        </p:spPr>
        <p:txBody>
          <a:bodyPr wrap="square" lIns="0" tIns="0" rIns="0" bIns="0" rtlCol="0" anchor="t"/>
          <a:lstStyle/>
          <a:p>
            <a:pPr marL="342900" indent="-342900">
              <a:lnSpc>
                <a:spcPts val="2600"/>
              </a:lnSpc>
              <a:buFont typeface="+mj-lt"/>
              <a:buAutoNum type="arabicPeriod"/>
            </a:pPr>
            <a:r>
              <a:rPr lang="en-US" sz="2000" dirty="0"/>
              <a:t>Random Forest model had an accuracy of approximately 80% showing stable performance in customer churn prediction.</a:t>
            </a:r>
          </a:p>
          <a:p>
            <a:pPr marL="342900" indent="-342900">
              <a:lnSpc>
                <a:spcPts val="2600"/>
              </a:lnSpc>
              <a:buFont typeface="+mj-lt"/>
              <a:buAutoNum type="arabicPeriod"/>
            </a:pPr>
            <a:endParaRPr lang="en-US" sz="2000" dirty="0"/>
          </a:p>
          <a:p>
            <a:pPr marL="342900" indent="-342900">
              <a:lnSpc>
                <a:spcPts val="2600"/>
              </a:lnSpc>
              <a:buFont typeface="+mj-lt"/>
              <a:buAutoNum type="arabicPeriod"/>
            </a:pPr>
            <a:r>
              <a:rPr lang="en-US" sz="2000" dirty="0"/>
              <a:t>The precision of the model is 67%, while recall is 51%, meaning the model has better precision than recall in avoiding false positives rather than detecting all the customers who will churn.</a:t>
            </a:r>
          </a:p>
          <a:p>
            <a:pPr marL="342900" indent="-342900">
              <a:lnSpc>
                <a:spcPts val="2600"/>
              </a:lnSpc>
              <a:buFont typeface="+mj-lt"/>
              <a:buAutoNum type="arabicPeriod"/>
            </a:pPr>
            <a:endParaRPr lang="en-US" sz="2000" dirty="0"/>
          </a:p>
          <a:p>
            <a:pPr marL="342900" indent="-342900">
              <a:lnSpc>
                <a:spcPts val="2600"/>
              </a:lnSpc>
              <a:buFont typeface="+mj-lt"/>
              <a:buAutoNum type="arabicPeriod"/>
            </a:pPr>
            <a:r>
              <a:rPr lang="en-US" sz="2000" dirty="0"/>
              <a:t>An AUC of 0.85 indicates strong classification power.</a:t>
            </a:r>
          </a:p>
          <a:p>
            <a:pPr marL="342900" indent="-342900">
              <a:lnSpc>
                <a:spcPts val="2600"/>
              </a:lnSpc>
              <a:buFont typeface="+mj-lt"/>
              <a:buAutoNum type="arabicPeriod"/>
            </a:pPr>
            <a:endParaRPr lang="en-US" sz="2000" dirty="0"/>
          </a:p>
          <a:p>
            <a:pPr marL="342900" indent="-342900">
              <a:lnSpc>
                <a:spcPts val="2600"/>
              </a:lnSpc>
              <a:buFont typeface="+mj-lt"/>
              <a:buAutoNum type="arabicPeriod"/>
            </a:pPr>
            <a:r>
              <a:rPr lang="en-US" sz="2000" dirty="0" err="1"/>
              <a:t>TotalCharges</a:t>
            </a:r>
            <a:r>
              <a:rPr lang="en-US" sz="2000" dirty="0"/>
              <a:t>, </a:t>
            </a:r>
            <a:r>
              <a:rPr lang="en-US" sz="2000" dirty="0" err="1"/>
              <a:t>MonthlyCharges</a:t>
            </a:r>
            <a:r>
              <a:rPr lang="en-US" sz="2000" dirty="0"/>
              <a:t>, tenure, and Contract type are the key drivers of churn.</a:t>
            </a:r>
          </a:p>
          <a:p>
            <a:pPr marL="342900" indent="-342900">
              <a:lnSpc>
                <a:spcPts val="2600"/>
              </a:lnSpc>
              <a:buFont typeface="+mj-lt"/>
              <a:buAutoNum type="arabicPeriod"/>
            </a:pPr>
            <a:endParaRPr lang="en-US" sz="2000" dirty="0"/>
          </a:p>
          <a:p>
            <a:pPr marL="342900" indent="-342900">
              <a:lnSpc>
                <a:spcPts val="2600"/>
              </a:lnSpc>
              <a:buFont typeface="+mj-lt"/>
              <a:buAutoNum type="arabicPeriod"/>
            </a:pPr>
            <a:r>
              <a:rPr lang="en-US" sz="2000" dirty="0"/>
              <a:t>Although the parameter tuning provided improved results, further recall improvement can still be achieved by experimenting with different models or additional feature engineering.</a:t>
            </a:r>
            <a:endParaRPr lang="en-US" sz="1600" dirty="0"/>
          </a:p>
        </p:txBody>
      </p:sp>
      <p:sp>
        <p:nvSpPr>
          <p:cNvPr id="6" name="Text 3"/>
          <p:cNvSpPr/>
          <p:nvPr/>
        </p:nvSpPr>
        <p:spPr>
          <a:xfrm>
            <a:off x="1186577" y="4711660"/>
            <a:ext cx="2579727" cy="322421"/>
          </a:xfrm>
          <a:prstGeom prst="rect">
            <a:avLst/>
          </a:prstGeom>
          <a:noFill/>
          <a:ln/>
        </p:spPr>
        <p:txBody>
          <a:bodyPr wrap="none" lIns="0" tIns="0" rIns="0" bIns="0" rtlCol="0" anchor="t"/>
          <a:lstStyle/>
          <a:p>
            <a:pPr marL="0" indent="0" algn="l">
              <a:lnSpc>
                <a:spcPts val="2500"/>
              </a:lnSpc>
              <a:buNone/>
            </a:pPr>
            <a:endParaRPr lang="en-US" sz="2000" dirty="0"/>
          </a:p>
        </p:txBody>
      </p:sp>
      <p:sp>
        <p:nvSpPr>
          <p:cNvPr id="7" name="Text 4"/>
          <p:cNvSpPr/>
          <p:nvPr/>
        </p:nvSpPr>
        <p:spPr>
          <a:xfrm>
            <a:off x="1186577" y="5157907"/>
            <a:ext cx="7235190" cy="330041"/>
          </a:xfrm>
          <a:prstGeom prst="rect">
            <a:avLst/>
          </a:prstGeom>
          <a:noFill/>
          <a:ln/>
        </p:spPr>
        <p:txBody>
          <a:bodyPr wrap="none" lIns="0" tIns="0" rIns="0" bIns="0" rtlCol="0" anchor="t"/>
          <a:lstStyle/>
          <a:p>
            <a:pPr marL="0" indent="0" algn="l">
              <a:lnSpc>
                <a:spcPts val="2600"/>
              </a:lnSpc>
              <a:buNone/>
            </a:pPr>
            <a:endParaRPr lang="en-US" sz="1600" dirty="0"/>
          </a:p>
        </p:txBody>
      </p:sp>
      <p:sp>
        <p:nvSpPr>
          <p:cNvPr id="9" name="Text 6"/>
          <p:cNvSpPr/>
          <p:nvPr/>
        </p:nvSpPr>
        <p:spPr>
          <a:xfrm>
            <a:off x="1496139" y="5694283"/>
            <a:ext cx="2883218" cy="322421"/>
          </a:xfrm>
          <a:prstGeom prst="rect">
            <a:avLst/>
          </a:prstGeom>
          <a:noFill/>
          <a:ln/>
        </p:spPr>
        <p:txBody>
          <a:bodyPr wrap="none" lIns="0" tIns="0" rIns="0" bIns="0" rtlCol="0" anchor="t"/>
          <a:lstStyle/>
          <a:p>
            <a:pPr marL="0" indent="0" algn="l">
              <a:lnSpc>
                <a:spcPts val="2500"/>
              </a:lnSpc>
              <a:buNone/>
            </a:pPr>
            <a:endParaRPr lang="en-US" sz="2000" dirty="0"/>
          </a:p>
        </p:txBody>
      </p:sp>
      <p:sp>
        <p:nvSpPr>
          <p:cNvPr id="10" name="Text 7"/>
          <p:cNvSpPr/>
          <p:nvPr/>
        </p:nvSpPr>
        <p:spPr>
          <a:xfrm>
            <a:off x="1496139" y="6140529"/>
            <a:ext cx="6925628" cy="330041"/>
          </a:xfrm>
          <a:prstGeom prst="rect">
            <a:avLst/>
          </a:prstGeom>
          <a:noFill/>
          <a:ln/>
        </p:spPr>
        <p:txBody>
          <a:bodyPr wrap="none" lIns="0" tIns="0" rIns="0" bIns="0" rtlCol="0" anchor="t"/>
          <a:lstStyle/>
          <a:p>
            <a:pPr marL="0" indent="0" algn="l">
              <a:lnSpc>
                <a:spcPts val="2600"/>
              </a:lnSpc>
              <a:buNone/>
            </a:pPr>
            <a:r>
              <a:rPr lang="en-US" sz="1600" dirty="0" smtClean="0">
                <a:solidFill>
                  <a:srgbClr val="49495A"/>
                </a:solidFill>
                <a:latin typeface="Open Sans" pitchFamily="34" charset="0"/>
                <a:ea typeface="Open Sans" pitchFamily="34" charset="-122"/>
                <a:cs typeface="Open Sans" pitchFamily="34" charset="-120"/>
              </a:rPr>
              <a:t>.</a:t>
            </a:r>
            <a:endParaRPr lang="en-US" sz="1600" dirty="0"/>
          </a:p>
        </p:txBody>
      </p:sp>
      <p:sp>
        <p:nvSpPr>
          <p:cNvPr id="12" name="Text 9"/>
          <p:cNvSpPr/>
          <p:nvPr/>
        </p:nvSpPr>
        <p:spPr>
          <a:xfrm>
            <a:off x="1805702" y="6676906"/>
            <a:ext cx="2579727" cy="322421"/>
          </a:xfrm>
          <a:prstGeom prst="rect">
            <a:avLst/>
          </a:prstGeom>
          <a:noFill/>
          <a:ln/>
        </p:spPr>
        <p:txBody>
          <a:bodyPr wrap="none" lIns="0" tIns="0" rIns="0" bIns="0" rtlCol="0" anchor="t"/>
          <a:lstStyle/>
          <a:p>
            <a:pPr marL="0" indent="0" algn="l">
              <a:lnSpc>
                <a:spcPts val="2500"/>
              </a:lnSpc>
              <a:buNone/>
            </a:pPr>
            <a:endParaRPr lang="en-US" sz="2000" dirty="0"/>
          </a:p>
        </p:txBody>
      </p:sp>
      <p:sp>
        <p:nvSpPr>
          <p:cNvPr id="13" name="Text 10"/>
          <p:cNvSpPr/>
          <p:nvPr/>
        </p:nvSpPr>
        <p:spPr>
          <a:xfrm>
            <a:off x="1805702" y="7123152"/>
            <a:ext cx="6616065" cy="330041"/>
          </a:xfrm>
          <a:prstGeom prst="rect">
            <a:avLst/>
          </a:prstGeom>
          <a:noFill/>
          <a:ln/>
        </p:spPr>
        <p:txBody>
          <a:bodyPr wrap="none" lIns="0" tIns="0" rIns="0" bIns="0" rtlCol="0" anchor="t"/>
          <a:lstStyle/>
          <a:p>
            <a:pPr marL="0" indent="0" algn="l">
              <a:lnSpc>
                <a:spcPts val="2600"/>
              </a:lnSpc>
              <a:buNone/>
            </a:pPr>
            <a:r>
              <a:rPr lang="en-US" sz="1600" dirty="0" smtClean="0">
                <a:solidFill>
                  <a:srgbClr val="49495A"/>
                </a:solidFill>
                <a:latin typeface="Open Sans" pitchFamily="34" charset="0"/>
                <a:ea typeface="Open Sans" pitchFamily="34" charset="-122"/>
                <a:cs typeface="Open Sans" pitchFamily="34" charset="-120"/>
              </a:rPr>
              <a:t>.</a:t>
            </a:r>
            <a:endParaRPr lang="en-US" sz="1600" dirty="0"/>
          </a:p>
        </p:txBody>
      </p:sp>
    </p:spTree>
    <p:extLst>
      <p:ext uri="{BB962C8B-B14F-4D97-AF65-F5344CB8AC3E}">
        <p14:creationId xmlns:p14="http://schemas.microsoft.com/office/powerpoint/2010/main" val="1140636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22233" y="569952"/>
            <a:ext cx="7699534" cy="1289685"/>
          </a:xfrm>
          <a:prstGeom prst="rect">
            <a:avLst/>
          </a:prstGeom>
          <a:noFill/>
          <a:ln/>
        </p:spPr>
        <p:txBody>
          <a:bodyPr wrap="square" lIns="0" tIns="0" rIns="0" bIns="0" rtlCol="0" anchor="t"/>
          <a:lstStyle/>
          <a:p>
            <a:pPr marL="0" indent="0" algn="l">
              <a:lnSpc>
                <a:spcPts val="5050"/>
              </a:lnSpc>
              <a:buNone/>
            </a:pPr>
            <a:r>
              <a:rPr lang="en-US" sz="4050" dirty="0" smtClean="0">
                <a:solidFill>
                  <a:srgbClr val="403CCF"/>
                </a:solidFill>
                <a:latin typeface="Libre Baskerville" pitchFamily="34" charset="0"/>
                <a:ea typeface="Libre Baskerville" pitchFamily="34" charset="-122"/>
                <a:cs typeface="Libre Baskerville" pitchFamily="34" charset="-120"/>
              </a:rPr>
              <a:t>References</a:t>
            </a:r>
            <a:endParaRPr lang="en-US" sz="4050" dirty="0"/>
          </a:p>
        </p:txBody>
      </p:sp>
      <p:sp>
        <p:nvSpPr>
          <p:cNvPr id="4" name="Text 1"/>
          <p:cNvSpPr/>
          <p:nvPr/>
        </p:nvSpPr>
        <p:spPr>
          <a:xfrm>
            <a:off x="722233" y="2169200"/>
            <a:ext cx="11143196" cy="3110371"/>
          </a:xfrm>
          <a:prstGeom prst="rect">
            <a:avLst/>
          </a:prstGeom>
          <a:noFill/>
          <a:ln/>
        </p:spPr>
        <p:txBody>
          <a:bodyPr wrap="square" lIns="0" tIns="0" rIns="0" bIns="0" rtlCol="0" anchor="t"/>
          <a:lstStyle/>
          <a:p>
            <a:pPr marL="342900" indent="-342900">
              <a:lnSpc>
                <a:spcPts val="2600"/>
              </a:lnSpc>
              <a:buFont typeface="+mj-lt"/>
              <a:buAutoNum type="arabicPeriod"/>
            </a:pPr>
            <a:r>
              <a:rPr lang="en-US" sz="2000" dirty="0">
                <a:hlinkClick r:id="rId3"/>
              </a:rPr>
              <a:t>https://ieeexplore.ieee.org/document/10724574</a:t>
            </a:r>
            <a:endParaRPr lang="en-US" sz="2000" dirty="0"/>
          </a:p>
          <a:p>
            <a:pPr marL="342900" indent="-342900">
              <a:lnSpc>
                <a:spcPts val="2600"/>
              </a:lnSpc>
              <a:buFont typeface="+mj-lt"/>
              <a:buAutoNum type="arabicPeriod"/>
            </a:pPr>
            <a:r>
              <a:rPr lang="en-US" sz="2000" dirty="0" smtClean="0">
                <a:hlinkClick r:id="rId4"/>
              </a:rPr>
              <a:t>https</a:t>
            </a:r>
            <a:r>
              <a:rPr lang="en-US" sz="2000" dirty="0">
                <a:hlinkClick r:id="rId4"/>
              </a:rPr>
              <a:t>://ieeexplore.ieee.org/document/10531735</a:t>
            </a:r>
            <a:endParaRPr lang="en-US" sz="2000" dirty="0"/>
          </a:p>
          <a:p>
            <a:pPr marL="342900" indent="-342900">
              <a:lnSpc>
                <a:spcPts val="2600"/>
              </a:lnSpc>
              <a:buFont typeface="+mj-lt"/>
              <a:buAutoNum type="arabicPeriod"/>
            </a:pPr>
            <a:r>
              <a:rPr lang="en-US" sz="2000" dirty="0">
                <a:hlinkClick r:id="rId4"/>
              </a:rPr>
              <a:t>https://doi.org/10.1016/j.ejor.2008.06.027</a:t>
            </a:r>
            <a:endParaRPr lang="en-US" sz="2000" dirty="0"/>
          </a:p>
          <a:p>
            <a:pPr marL="342900" indent="-342900">
              <a:lnSpc>
                <a:spcPts val="2600"/>
              </a:lnSpc>
              <a:buFont typeface="+mj-lt"/>
              <a:buAutoNum type="arabicPeriod"/>
            </a:pPr>
            <a:r>
              <a:rPr lang="en-US" sz="2000" dirty="0">
                <a:hlinkClick r:id="rId4"/>
              </a:rPr>
              <a:t>https://doi.org/10.1287/mksc.2020.1229</a:t>
            </a:r>
            <a:endParaRPr lang="en-US" sz="2000" dirty="0"/>
          </a:p>
          <a:p>
            <a:pPr marL="342900" indent="-342900">
              <a:lnSpc>
                <a:spcPts val="2600"/>
              </a:lnSpc>
              <a:buFont typeface="+mj-lt"/>
              <a:buAutoNum type="arabicPeriod"/>
            </a:pPr>
            <a:r>
              <a:rPr lang="en-US" sz="2000" dirty="0">
                <a:hlinkClick r:id="rId5"/>
              </a:rPr>
              <a:t>https://</a:t>
            </a:r>
            <a:r>
              <a:rPr lang="en-US" sz="2000" dirty="0" smtClean="0">
                <a:hlinkClick r:id="rId5"/>
              </a:rPr>
              <a:t>www.sciencedirect.com/science/article/pii/S2667096825000138</a:t>
            </a:r>
            <a:endParaRPr lang="en-US" sz="2000" dirty="0" smtClean="0"/>
          </a:p>
          <a:p>
            <a:pPr>
              <a:lnSpc>
                <a:spcPts val="2600"/>
              </a:lnSpc>
            </a:pPr>
            <a:endParaRPr lang="en-US" sz="1600" dirty="0"/>
          </a:p>
        </p:txBody>
      </p:sp>
      <p:sp>
        <p:nvSpPr>
          <p:cNvPr id="6" name="Text 3"/>
          <p:cNvSpPr/>
          <p:nvPr/>
        </p:nvSpPr>
        <p:spPr>
          <a:xfrm>
            <a:off x="1186577" y="4711660"/>
            <a:ext cx="2579727" cy="322421"/>
          </a:xfrm>
          <a:prstGeom prst="rect">
            <a:avLst/>
          </a:prstGeom>
          <a:noFill/>
          <a:ln/>
        </p:spPr>
        <p:txBody>
          <a:bodyPr wrap="none" lIns="0" tIns="0" rIns="0" bIns="0" rtlCol="0" anchor="t"/>
          <a:lstStyle/>
          <a:p>
            <a:pPr marL="0" indent="0" algn="l">
              <a:lnSpc>
                <a:spcPts val="2500"/>
              </a:lnSpc>
              <a:buNone/>
            </a:pPr>
            <a:endParaRPr lang="en-US" sz="2000" dirty="0"/>
          </a:p>
        </p:txBody>
      </p:sp>
      <p:sp>
        <p:nvSpPr>
          <p:cNvPr id="7" name="Text 4"/>
          <p:cNvSpPr/>
          <p:nvPr/>
        </p:nvSpPr>
        <p:spPr>
          <a:xfrm>
            <a:off x="1186577" y="5157907"/>
            <a:ext cx="7235190" cy="330041"/>
          </a:xfrm>
          <a:prstGeom prst="rect">
            <a:avLst/>
          </a:prstGeom>
          <a:noFill/>
          <a:ln/>
        </p:spPr>
        <p:txBody>
          <a:bodyPr wrap="none" lIns="0" tIns="0" rIns="0" bIns="0" rtlCol="0" anchor="t"/>
          <a:lstStyle/>
          <a:p>
            <a:pPr marL="0" indent="0" algn="l">
              <a:lnSpc>
                <a:spcPts val="2600"/>
              </a:lnSpc>
              <a:buNone/>
            </a:pPr>
            <a:endParaRPr lang="en-US" sz="1600" dirty="0"/>
          </a:p>
        </p:txBody>
      </p:sp>
      <p:sp>
        <p:nvSpPr>
          <p:cNvPr id="9" name="Text 6"/>
          <p:cNvSpPr/>
          <p:nvPr/>
        </p:nvSpPr>
        <p:spPr>
          <a:xfrm>
            <a:off x="1496139" y="5694283"/>
            <a:ext cx="2883218" cy="322421"/>
          </a:xfrm>
          <a:prstGeom prst="rect">
            <a:avLst/>
          </a:prstGeom>
          <a:noFill/>
          <a:ln/>
        </p:spPr>
        <p:txBody>
          <a:bodyPr wrap="none" lIns="0" tIns="0" rIns="0" bIns="0" rtlCol="0" anchor="t"/>
          <a:lstStyle/>
          <a:p>
            <a:pPr marL="0" indent="0" algn="l">
              <a:lnSpc>
                <a:spcPts val="2500"/>
              </a:lnSpc>
              <a:buNone/>
            </a:pPr>
            <a:endParaRPr lang="en-US" sz="2000" dirty="0"/>
          </a:p>
        </p:txBody>
      </p:sp>
      <p:sp>
        <p:nvSpPr>
          <p:cNvPr id="10" name="Text 7"/>
          <p:cNvSpPr/>
          <p:nvPr/>
        </p:nvSpPr>
        <p:spPr>
          <a:xfrm>
            <a:off x="1496139" y="6140529"/>
            <a:ext cx="6925628" cy="330041"/>
          </a:xfrm>
          <a:prstGeom prst="rect">
            <a:avLst/>
          </a:prstGeom>
          <a:noFill/>
          <a:ln/>
        </p:spPr>
        <p:txBody>
          <a:bodyPr wrap="none" lIns="0" tIns="0" rIns="0" bIns="0" rtlCol="0" anchor="t"/>
          <a:lstStyle/>
          <a:p>
            <a:pPr marL="0" indent="0" algn="l">
              <a:lnSpc>
                <a:spcPts val="2600"/>
              </a:lnSpc>
              <a:buNone/>
            </a:pPr>
            <a:r>
              <a:rPr lang="en-US" sz="1600" dirty="0" smtClean="0">
                <a:solidFill>
                  <a:srgbClr val="49495A"/>
                </a:solidFill>
                <a:latin typeface="Open Sans" pitchFamily="34" charset="0"/>
                <a:ea typeface="Open Sans" pitchFamily="34" charset="-122"/>
                <a:cs typeface="Open Sans" pitchFamily="34" charset="-120"/>
              </a:rPr>
              <a:t>.</a:t>
            </a:r>
            <a:endParaRPr lang="en-US" sz="1600" dirty="0"/>
          </a:p>
        </p:txBody>
      </p:sp>
      <p:sp>
        <p:nvSpPr>
          <p:cNvPr id="12" name="Text 9"/>
          <p:cNvSpPr/>
          <p:nvPr/>
        </p:nvSpPr>
        <p:spPr>
          <a:xfrm>
            <a:off x="1805702" y="6676906"/>
            <a:ext cx="2579727" cy="322421"/>
          </a:xfrm>
          <a:prstGeom prst="rect">
            <a:avLst/>
          </a:prstGeom>
          <a:noFill/>
          <a:ln/>
        </p:spPr>
        <p:txBody>
          <a:bodyPr wrap="none" lIns="0" tIns="0" rIns="0" bIns="0" rtlCol="0" anchor="t"/>
          <a:lstStyle/>
          <a:p>
            <a:pPr marL="0" indent="0" algn="l">
              <a:lnSpc>
                <a:spcPts val="2500"/>
              </a:lnSpc>
              <a:buNone/>
            </a:pPr>
            <a:endParaRPr lang="en-US" sz="2000" dirty="0"/>
          </a:p>
        </p:txBody>
      </p:sp>
      <p:sp>
        <p:nvSpPr>
          <p:cNvPr id="13" name="Text 10"/>
          <p:cNvSpPr/>
          <p:nvPr/>
        </p:nvSpPr>
        <p:spPr>
          <a:xfrm>
            <a:off x="1805702" y="7123152"/>
            <a:ext cx="6616065" cy="330041"/>
          </a:xfrm>
          <a:prstGeom prst="rect">
            <a:avLst/>
          </a:prstGeom>
          <a:noFill/>
          <a:ln/>
        </p:spPr>
        <p:txBody>
          <a:bodyPr wrap="none" lIns="0" tIns="0" rIns="0" bIns="0" rtlCol="0" anchor="t"/>
          <a:lstStyle/>
          <a:p>
            <a:pPr marL="0" indent="0" algn="l">
              <a:lnSpc>
                <a:spcPts val="2600"/>
              </a:lnSpc>
              <a:buNone/>
            </a:pPr>
            <a:r>
              <a:rPr lang="en-US" sz="1600" dirty="0" smtClean="0">
                <a:solidFill>
                  <a:srgbClr val="49495A"/>
                </a:solidFill>
                <a:latin typeface="Open Sans" pitchFamily="34" charset="0"/>
                <a:ea typeface="Open Sans" pitchFamily="34" charset="-122"/>
                <a:cs typeface="Open Sans" pitchFamily="34" charset="-120"/>
              </a:rPr>
              <a:t>.</a:t>
            </a:r>
            <a:endParaRPr lang="en-US" sz="1600" dirty="0"/>
          </a:p>
        </p:txBody>
      </p:sp>
    </p:spTree>
    <p:extLst>
      <p:ext uri="{BB962C8B-B14F-4D97-AF65-F5344CB8AC3E}">
        <p14:creationId xmlns:p14="http://schemas.microsoft.com/office/powerpoint/2010/main" val="2576475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624"/>
          </a:xfrm>
          <a:prstGeom prst="rect">
            <a:avLst/>
          </a:prstGeom>
        </p:spPr>
      </p:pic>
      <p:sp>
        <p:nvSpPr>
          <p:cNvPr id="3" name="Text 0"/>
          <p:cNvSpPr/>
          <p:nvPr/>
        </p:nvSpPr>
        <p:spPr>
          <a:xfrm>
            <a:off x="6184702" y="548640"/>
            <a:ext cx="7747397" cy="1247061"/>
          </a:xfrm>
          <a:prstGeom prst="rect">
            <a:avLst/>
          </a:prstGeom>
          <a:noFill/>
          <a:ln/>
        </p:spPr>
        <p:txBody>
          <a:bodyPr wrap="square" lIns="0" tIns="0" rIns="0" bIns="0" rtlCol="0" anchor="t"/>
          <a:lstStyle/>
          <a:p>
            <a:pPr marL="0" indent="0" algn="l">
              <a:lnSpc>
                <a:spcPts val="4900"/>
              </a:lnSpc>
              <a:buNone/>
            </a:pPr>
            <a:r>
              <a:rPr lang="en-US" sz="3900" dirty="0">
                <a:solidFill>
                  <a:srgbClr val="403CCF"/>
                </a:solidFill>
                <a:latin typeface="Libre Baskerville" pitchFamily="34" charset="0"/>
                <a:ea typeface="Libre Baskerville" pitchFamily="34" charset="-122"/>
                <a:cs typeface="Libre Baskerville" pitchFamily="34" charset="-120"/>
              </a:rPr>
              <a:t>Understanding the Business Problem</a:t>
            </a:r>
            <a:endParaRPr lang="en-US" sz="3900" dirty="0"/>
          </a:p>
        </p:txBody>
      </p:sp>
      <p:sp>
        <p:nvSpPr>
          <p:cNvPr id="4" name="Text 1"/>
          <p:cNvSpPr/>
          <p:nvPr/>
        </p:nvSpPr>
        <p:spPr>
          <a:xfrm>
            <a:off x="6184702" y="2094905"/>
            <a:ext cx="7747397" cy="1915239"/>
          </a:xfrm>
          <a:prstGeom prst="rect">
            <a:avLst/>
          </a:prstGeom>
          <a:noFill/>
          <a:ln/>
        </p:spPr>
        <p:txBody>
          <a:bodyPr wrap="squar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The core business problem we address is </a:t>
            </a:r>
            <a:r>
              <a:rPr lang="en-US" sz="1550" b="1" dirty="0">
                <a:solidFill>
                  <a:srgbClr val="49495A"/>
                </a:solidFill>
                <a:latin typeface="Open Sans" pitchFamily="34" charset="0"/>
                <a:ea typeface="Open Sans" pitchFamily="34" charset="-122"/>
                <a:cs typeface="Open Sans" pitchFamily="34" charset="-120"/>
              </a:rPr>
              <a:t>customer churn</a:t>
            </a:r>
            <a:r>
              <a:rPr lang="en-US" sz="1550" dirty="0">
                <a:solidFill>
                  <a:srgbClr val="49495A"/>
                </a:solidFill>
                <a:latin typeface="Open Sans" pitchFamily="34" charset="0"/>
                <a:ea typeface="Open Sans" pitchFamily="34" charset="-122"/>
                <a:cs typeface="Open Sans" pitchFamily="34" charset="-120"/>
              </a:rPr>
              <a:t>, a critical issue affecting profitability across industries. Customer churn refers to the rate at which customers stop doing business with a company. </a:t>
            </a:r>
            <a:endParaRPr lang="en-US" sz="1550" dirty="0"/>
          </a:p>
        </p:txBody>
      </p:sp>
      <p:sp>
        <p:nvSpPr>
          <p:cNvPr id="5" name="Shape 2"/>
          <p:cNvSpPr/>
          <p:nvPr/>
        </p:nvSpPr>
        <p:spPr>
          <a:xfrm>
            <a:off x="6184702" y="4234577"/>
            <a:ext cx="3774043" cy="942499"/>
          </a:xfrm>
          <a:prstGeom prst="roundRect">
            <a:avLst>
              <a:gd name="adj" fmla="val 1426"/>
            </a:avLst>
          </a:prstGeom>
          <a:solidFill>
            <a:srgbClr val="EAE8F3"/>
          </a:solidFill>
          <a:ln/>
        </p:spPr>
      </p:sp>
      <p:sp>
        <p:nvSpPr>
          <p:cNvPr id="6" name="Text 3"/>
          <p:cNvSpPr/>
          <p:nvPr/>
        </p:nvSpPr>
        <p:spPr>
          <a:xfrm>
            <a:off x="6384131" y="4434007"/>
            <a:ext cx="2495431" cy="311706"/>
          </a:xfrm>
          <a:prstGeom prst="rect">
            <a:avLst/>
          </a:prstGeom>
          <a:noFill/>
          <a:ln/>
        </p:spPr>
        <p:txBody>
          <a:bodyPr wrap="none" lIns="0" tIns="0" rIns="0" bIns="0" rtlCol="0" anchor="t"/>
          <a:lstStyle/>
          <a:p>
            <a:pPr marL="0" indent="0" algn="l">
              <a:lnSpc>
                <a:spcPts val="2450"/>
              </a:lnSpc>
              <a:buNone/>
            </a:pPr>
            <a:r>
              <a:rPr lang="en-US" sz="1950" dirty="0">
                <a:solidFill>
                  <a:srgbClr val="49495A"/>
                </a:solidFill>
                <a:latin typeface="Libre Baskerville" pitchFamily="34" charset="0"/>
                <a:ea typeface="Libre Baskerville" pitchFamily="34" charset="-122"/>
                <a:cs typeface="Libre Baskerville" pitchFamily="34" charset="-120"/>
              </a:rPr>
              <a:t>Decreased Revenue</a:t>
            </a:r>
            <a:endParaRPr lang="en-US" sz="1950" dirty="0"/>
          </a:p>
        </p:txBody>
      </p:sp>
      <p:sp>
        <p:nvSpPr>
          <p:cNvPr id="7" name="Text 4"/>
          <p:cNvSpPr/>
          <p:nvPr/>
        </p:nvSpPr>
        <p:spPr>
          <a:xfrm>
            <a:off x="6384131" y="4865370"/>
            <a:ext cx="3375184" cy="957620"/>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8" name="Shape 5"/>
          <p:cNvSpPr/>
          <p:nvPr/>
        </p:nvSpPr>
        <p:spPr>
          <a:xfrm>
            <a:off x="10158174" y="4234577"/>
            <a:ext cx="3774043" cy="942499"/>
          </a:xfrm>
          <a:prstGeom prst="roundRect">
            <a:avLst>
              <a:gd name="adj" fmla="val 1426"/>
            </a:avLst>
          </a:prstGeom>
          <a:solidFill>
            <a:srgbClr val="EAE8F3"/>
          </a:solidFill>
          <a:ln/>
        </p:spPr>
      </p:sp>
      <p:sp>
        <p:nvSpPr>
          <p:cNvPr id="9" name="Text 6"/>
          <p:cNvSpPr/>
          <p:nvPr/>
        </p:nvSpPr>
        <p:spPr>
          <a:xfrm>
            <a:off x="10357604" y="4434007"/>
            <a:ext cx="3375184" cy="623411"/>
          </a:xfrm>
          <a:prstGeom prst="rect">
            <a:avLst/>
          </a:prstGeom>
          <a:noFill/>
          <a:ln/>
        </p:spPr>
        <p:txBody>
          <a:bodyPr wrap="square" lIns="0" tIns="0" rIns="0" bIns="0" rtlCol="0" anchor="t"/>
          <a:lstStyle/>
          <a:p>
            <a:pPr marL="0" indent="0" algn="l">
              <a:lnSpc>
                <a:spcPts val="2450"/>
              </a:lnSpc>
              <a:buNone/>
            </a:pPr>
            <a:r>
              <a:rPr lang="en-US" sz="1950" dirty="0">
                <a:solidFill>
                  <a:srgbClr val="49495A"/>
                </a:solidFill>
                <a:latin typeface="Libre Baskerville" pitchFamily="34" charset="0"/>
                <a:ea typeface="Libre Baskerville" pitchFamily="34" charset="-122"/>
                <a:cs typeface="Libre Baskerville" pitchFamily="34" charset="-120"/>
              </a:rPr>
              <a:t>Increased Acquisition Costs</a:t>
            </a:r>
            <a:endParaRPr lang="en-US" sz="1950" dirty="0"/>
          </a:p>
        </p:txBody>
      </p:sp>
      <p:sp>
        <p:nvSpPr>
          <p:cNvPr id="10" name="Text 7"/>
          <p:cNvSpPr/>
          <p:nvPr/>
        </p:nvSpPr>
        <p:spPr>
          <a:xfrm>
            <a:off x="10357604" y="5177076"/>
            <a:ext cx="3375184" cy="957620"/>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11" name="Shape 8"/>
          <p:cNvSpPr/>
          <p:nvPr/>
        </p:nvSpPr>
        <p:spPr>
          <a:xfrm>
            <a:off x="6184701" y="5559981"/>
            <a:ext cx="7747397" cy="1149429"/>
          </a:xfrm>
          <a:prstGeom prst="roundRect">
            <a:avLst>
              <a:gd name="adj" fmla="val 2604"/>
            </a:avLst>
          </a:prstGeom>
          <a:solidFill>
            <a:srgbClr val="EAE8F3"/>
          </a:solidFill>
          <a:ln/>
        </p:spPr>
      </p:sp>
      <p:sp>
        <p:nvSpPr>
          <p:cNvPr id="12" name="Text 9"/>
          <p:cNvSpPr/>
          <p:nvPr/>
        </p:nvSpPr>
        <p:spPr>
          <a:xfrm>
            <a:off x="6384131" y="5738753"/>
            <a:ext cx="2953226" cy="311706"/>
          </a:xfrm>
          <a:prstGeom prst="rect">
            <a:avLst/>
          </a:prstGeom>
          <a:noFill/>
          <a:ln/>
        </p:spPr>
        <p:txBody>
          <a:bodyPr wrap="none" lIns="0" tIns="0" rIns="0" bIns="0" rtlCol="0" anchor="t"/>
          <a:lstStyle/>
          <a:p>
            <a:pPr marL="0" indent="0" algn="l">
              <a:lnSpc>
                <a:spcPts val="2450"/>
              </a:lnSpc>
              <a:buNone/>
            </a:pPr>
            <a:r>
              <a:rPr lang="en-US" sz="1950" dirty="0">
                <a:solidFill>
                  <a:srgbClr val="49495A"/>
                </a:solidFill>
                <a:latin typeface="Libre Baskerville" pitchFamily="34" charset="0"/>
                <a:ea typeface="Libre Baskerville" pitchFamily="34" charset="-122"/>
                <a:cs typeface="Libre Baskerville" pitchFamily="34" charset="-120"/>
              </a:rPr>
              <a:t>Negative Brand Impact</a:t>
            </a:r>
            <a:endParaRPr lang="en-US" sz="1950" dirty="0"/>
          </a:p>
        </p:txBody>
      </p:sp>
      <p:sp>
        <p:nvSpPr>
          <p:cNvPr id="13" name="Text 10"/>
          <p:cNvSpPr/>
          <p:nvPr/>
        </p:nvSpPr>
        <p:spPr>
          <a:xfrm>
            <a:off x="6384131" y="7164348"/>
            <a:ext cx="7348538" cy="319207"/>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29847"/>
            <a:ext cx="11624191"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Dataset: Telco Customer Churn Analysis</a:t>
            </a:r>
            <a:endParaRPr lang="en-US" sz="4450" dirty="0"/>
          </a:p>
        </p:txBody>
      </p:sp>
      <p:sp>
        <p:nvSpPr>
          <p:cNvPr id="3" name="Text 1"/>
          <p:cNvSpPr/>
          <p:nvPr/>
        </p:nvSpPr>
        <p:spPr>
          <a:xfrm>
            <a:off x="793790" y="2792254"/>
            <a:ext cx="13042821" cy="813959"/>
          </a:xfrm>
          <a:prstGeom prst="rect">
            <a:avLst/>
          </a:prstGeom>
          <a:noFill/>
          <a:ln/>
        </p:spPr>
        <p:txBody>
          <a:bodyPr wrap="square" lIns="0" tIns="0" rIns="0" bIns="0" rtlCol="0" anchor="t"/>
          <a:lstStyle/>
          <a:p>
            <a:pPr>
              <a:lnSpc>
                <a:spcPts val="2850"/>
              </a:lnSpc>
            </a:pPr>
            <a:r>
              <a:rPr lang="en-US" sz="1750" dirty="0">
                <a:solidFill>
                  <a:srgbClr val="49495A"/>
                </a:solidFill>
                <a:latin typeface="Open Sans" pitchFamily="34" charset="0"/>
                <a:ea typeface="Open Sans" pitchFamily="34" charset="-122"/>
                <a:cs typeface="Open Sans" pitchFamily="34" charset="-120"/>
              </a:rPr>
              <a:t>To analyze the problem, we leverage the "</a:t>
            </a:r>
            <a:r>
              <a:rPr lang="en-US" sz="1750" b="1" dirty="0">
                <a:solidFill>
                  <a:srgbClr val="49495A"/>
                </a:solidFill>
                <a:latin typeface="Open Sans" pitchFamily="34" charset="0"/>
                <a:ea typeface="Open Sans" pitchFamily="34" charset="-122"/>
                <a:cs typeface="Open Sans" pitchFamily="34" charset="-120"/>
              </a:rPr>
              <a:t>WA_Fn-UseC_-Telco-Customer-Churn.csv</a:t>
            </a:r>
            <a:r>
              <a:rPr lang="en-US" sz="1750" dirty="0">
                <a:solidFill>
                  <a:srgbClr val="49495A"/>
                </a:solidFill>
                <a:latin typeface="Open Sans" pitchFamily="34" charset="0"/>
                <a:ea typeface="Open Sans" pitchFamily="34" charset="-122"/>
                <a:cs typeface="Open Sans" pitchFamily="34" charset="-120"/>
              </a:rPr>
              <a:t>" </a:t>
            </a:r>
            <a:r>
              <a:rPr lang="en-US" sz="1750" dirty="0" smtClean="0">
                <a:solidFill>
                  <a:srgbClr val="49495A"/>
                </a:solidFill>
                <a:latin typeface="Open Sans" pitchFamily="34" charset="0"/>
                <a:ea typeface="Open Sans" pitchFamily="34" charset="-122"/>
                <a:cs typeface="Open Sans" pitchFamily="34" charset="-120"/>
              </a:rPr>
              <a:t>dataset(</a:t>
            </a:r>
            <a:r>
              <a:rPr lang="en-US" sz="1750" dirty="0" err="1" smtClean="0">
                <a:solidFill>
                  <a:srgbClr val="49495A"/>
                </a:solidFill>
                <a:latin typeface="Open Sans" pitchFamily="34" charset="0"/>
                <a:ea typeface="Open Sans" pitchFamily="34" charset="-122"/>
                <a:cs typeface="Open Sans" pitchFamily="34" charset="-120"/>
              </a:rPr>
              <a:t>Kaggle</a:t>
            </a:r>
            <a:r>
              <a:rPr lang="en-US" sz="1750" dirty="0" smtClean="0">
                <a:solidFill>
                  <a:srgbClr val="49495A"/>
                </a:solidFill>
                <a:latin typeface="Open Sans" pitchFamily="34" charset="0"/>
                <a:ea typeface="Open Sans" pitchFamily="34" charset="-122"/>
                <a:cs typeface="Open Sans" pitchFamily="34" charset="-120"/>
              </a:rPr>
              <a:t>), </a:t>
            </a:r>
            <a:r>
              <a:rPr lang="en-US" sz="1750" dirty="0">
                <a:solidFill>
                  <a:srgbClr val="49495A"/>
                </a:solidFill>
                <a:latin typeface="Open Sans" pitchFamily="34" charset="0"/>
                <a:ea typeface="Open Sans" pitchFamily="34" charset="-122"/>
                <a:cs typeface="Open Sans" pitchFamily="34" charset="-120"/>
              </a:rPr>
              <a:t>a valuable resource containing information about telecom customers and their churn behavior. </a:t>
            </a:r>
            <a:r>
              <a:rPr lang="en-US" sz="1600" dirty="0"/>
              <a:t>Target variable is 'Churn' indicating if a customer has left the service.</a:t>
            </a:r>
          </a:p>
          <a:p>
            <a:pPr marL="0" indent="0" algn="l">
              <a:lnSpc>
                <a:spcPts val="2850"/>
              </a:lnSpc>
              <a:buNone/>
            </a:pPr>
            <a:endParaRPr lang="en-US" sz="1750" dirty="0"/>
          </a:p>
        </p:txBody>
      </p:sp>
      <p:sp>
        <p:nvSpPr>
          <p:cNvPr id="4" name="Text 2"/>
          <p:cNvSpPr/>
          <p:nvPr/>
        </p:nvSpPr>
        <p:spPr>
          <a:xfrm>
            <a:off x="793790" y="4118700"/>
            <a:ext cx="3642479"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Customer Demographics</a:t>
            </a:r>
            <a:endParaRPr lang="en-US" sz="2200" dirty="0"/>
          </a:p>
        </p:txBody>
      </p:sp>
      <p:sp>
        <p:nvSpPr>
          <p:cNvPr id="5" name="Text 3"/>
          <p:cNvSpPr/>
          <p:nvPr/>
        </p:nvSpPr>
        <p:spPr>
          <a:xfrm>
            <a:off x="793790" y="4746017"/>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G</a:t>
            </a:r>
            <a:r>
              <a:rPr lang="en-US" sz="1750" dirty="0" smtClean="0">
                <a:solidFill>
                  <a:srgbClr val="49495A"/>
                </a:solidFill>
                <a:latin typeface="Open Sans" pitchFamily="34" charset="0"/>
                <a:ea typeface="Open Sans" pitchFamily="34" charset="-122"/>
                <a:cs typeface="Open Sans" pitchFamily="34" charset="-120"/>
              </a:rPr>
              <a:t>ender, senior citizen, partner,</a:t>
            </a:r>
          </a:p>
          <a:p>
            <a:pPr marL="0" indent="0" algn="l">
              <a:lnSpc>
                <a:spcPts val="2850"/>
              </a:lnSpc>
              <a:buNone/>
            </a:pPr>
            <a:r>
              <a:rPr lang="en-US" sz="1750" dirty="0" smtClean="0">
                <a:solidFill>
                  <a:srgbClr val="49495A"/>
                </a:solidFill>
                <a:latin typeface="Open Sans" pitchFamily="34" charset="0"/>
                <a:ea typeface="Open Sans" pitchFamily="34" charset="-122"/>
                <a:cs typeface="Open Sans" pitchFamily="34" charset="-120"/>
              </a:rPr>
              <a:t>dependents</a:t>
            </a:r>
            <a:endParaRPr lang="en-US" sz="1750" dirty="0"/>
          </a:p>
        </p:txBody>
      </p:sp>
      <p:sp>
        <p:nvSpPr>
          <p:cNvPr id="6" name="Text 4"/>
          <p:cNvSpPr/>
          <p:nvPr/>
        </p:nvSpPr>
        <p:spPr>
          <a:xfrm>
            <a:off x="5332928" y="41238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Service Usage</a:t>
            </a:r>
            <a:endParaRPr lang="en-US" sz="2200" dirty="0"/>
          </a:p>
        </p:txBody>
      </p:sp>
      <p:sp>
        <p:nvSpPr>
          <p:cNvPr id="7" name="Text 5"/>
          <p:cNvSpPr/>
          <p:nvPr/>
        </p:nvSpPr>
        <p:spPr>
          <a:xfrm>
            <a:off x="5332928" y="4746017"/>
            <a:ext cx="3978116" cy="725805"/>
          </a:xfrm>
          <a:prstGeom prst="rect">
            <a:avLst/>
          </a:prstGeom>
          <a:noFill/>
          <a:ln/>
        </p:spPr>
        <p:txBody>
          <a:bodyPr wrap="square" lIns="0" tIns="0" rIns="0" bIns="0" rtlCol="0" anchor="t"/>
          <a:lstStyle/>
          <a:p>
            <a:pPr marL="0" indent="0" algn="l">
              <a:lnSpc>
                <a:spcPts val="2850"/>
              </a:lnSpc>
              <a:buNone/>
            </a:pPr>
            <a:r>
              <a:rPr lang="en-US" sz="1750" dirty="0" smtClean="0">
                <a:solidFill>
                  <a:srgbClr val="49495A"/>
                </a:solidFill>
                <a:latin typeface="Open Sans" pitchFamily="34" charset="0"/>
                <a:ea typeface="Open Sans" pitchFamily="34" charset="-122"/>
                <a:cs typeface="Open Sans" pitchFamily="34" charset="-120"/>
              </a:rPr>
              <a:t>Tenure, internet service, contract</a:t>
            </a:r>
            <a:endParaRPr lang="en-US" sz="1750" dirty="0"/>
          </a:p>
        </p:txBody>
      </p:sp>
      <p:sp>
        <p:nvSpPr>
          <p:cNvPr id="8" name="Text 6"/>
          <p:cNvSpPr/>
          <p:nvPr/>
        </p:nvSpPr>
        <p:spPr>
          <a:xfrm>
            <a:off x="9872067" y="41193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Billing Information</a:t>
            </a:r>
            <a:endParaRPr lang="en-US" sz="2200" dirty="0"/>
          </a:p>
        </p:txBody>
      </p:sp>
      <p:sp>
        <p:nvSpPr>
          <p:cNvPr id="9" name="Text 7"/>
          <p:cNvSpPr/>
          <p:nvPr/>
        </p:nvSpPr>
        <p:spPr>
          <a:xfrm>
            <a:off x="9872067" y="4746016"/>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Monthly charges, total </a:t>
            </a:r>
            <a:r>
              <a:rPr lang="en-US" sz="1750" dirty="0" smtClean="0">
                <a:solidFill>
                  <a:srgbClr val="49495A"/>
                </a:solidFill>
                <a:latin typeface="Open Sans" pitchFamily="34" charset="0"/>
                <a:ea typeface="Open Sans" pitchFamily="34" charset="-122"/>
                <a:cs typeface="Open Sans" pitchFamily="34" charset="-120"/>
              </a:rPr>
              <a:t>charges, payment method</a:t>
            </a:r>
            <a:endParaRPr lang="en-US" sz="1750" dirty="0"/>
          </a:p>
        </p:txBody>
      </p:sp>
      <p:sp>
        <p:nvSpPr>
          <p:cNvPr id="10" name="Rectangle 9"/>
          <p:cNvSpPr/>
          <p:nvPr/>
        </p:nvSpPr>
        <p:spPr>
          <a:xfrm>
            <a:off x="793790" y="5849370"/>
            <a:ext cx="1765227" cy="422423"/>
          </a:xfrm>
          <a:prstGeom prst="rect">
            <a:avLst/>
          </a:prstGeom>
        </p:spPr>
        <p:txBody>
          <a:bodyPr wrap="none">
            <a:spAutoFit/>
          </a:bodyPr>
          <a:lstStyle/>
          <a:p>
            <a:pPr>
              <a:lnSpc>
                <a:spcPts val="2750"/>
              </a:lnSpc>
            </a:pPr>
            <a:r>
              <a:rPr lang="en-US" dirty="0" smtClean="0">
                <a:solidFill>
                  <a:srgbClr val="403CCF"/>
                </a:solidFill>
                <a:latin typeface="Libre Baskerville" pitchFamily="34" charset="0"/>
              </a:rPr>
              <a:t>Total records</a:t>
            </a:r>
            <a:endParaRPr lang="en-US" dirty="0"/>
          </a:p>
        </p:txBody>
      </p:sp>
      <p:sp>
        <p:nvSpPr>
          <p:cNvPr id="11" name="Rectangle 10"/>
          <p:cNvSpPr/>
          <p:nvPr/>
        </p:nvSpPr>
        <p:spPr>
          <a:xfrm>
            <a:off x="793790" y="6395680"/>
            <a:ext cx="817296" cy="464230"/>
          </a:xfrm>
          <a:prstGeom prst="rect">
            <a:avLst/>
          </a:prstGeom>
        </p:spPr>
        <p:txBody>
          <a:bodyPr wrap="square">
            <a:spAutoFit/>
          </a:bodyPr>
          <a:lstStyle/>
          <a:p>
            <a:pPr>
              <a:lnSpc>
                <a:spcPts val="2850"/>
              </a:lnSpc>
            </a:pPr>
            <a:r>
              <a:rPr lang="en-US" dirty="0" smtClean="0">
                <a:solidFill>
                  <a:srgbClr val="49495A"/>
                </a:solidFill>
                <a:latin typeface="Open Sans" pitchFamily="34" charset="0"/>
                <a:ea typeface="Open Sans" pitchFamily="34" charset="-122"/>
                <a:cs typeface="Open Sans" pitchFamily="34" charset="-120"/>
              </a:rPr>
              <a:t>7043</a:t>
            </a:r>
            <a:endParaRPr lang="en-US" dirty="0">
              <a:solidFill>
                <a:srgbClr val="49495A"/>
              </a:solidFill>
              <a:latin typeface="Open Sans" pitchFamily="34" charset="0"/>
              <a:ea typeface="Open Sans" pitchFamily="34" charset="-122"/>
              <a:cs typeface="Open Sans" pitchFamily="34" charset="-120"/>
            </a:endParaRPr>
          </a:p>
        </p:txBody>
      </p:sp>
      <p:sp>
        <p:nvSpPr>
          <p:cNvPr id="13" name="Rectangle 12"/>
          <p:cNvSpPr/>
          <p:nvPr/>
        </p:nvSpPr>
        <p:spPr>
          <a:xfrm>
            <a:off x="2457358" y="7612011"/>
            <a:ext cx="1734770" cy="422423"/>
          </a:xfrm>
          <a:prstGeom prst="rect">
            <a:avLst/>
          </a:prstGeom>
        </p:spPr>
        <p:txBody>
          <a:bodyPr wrap="none">
            <a:spAutoFit/>
          </a:bodyPr>
          <a:lstStyle/>
          <a:p>
            <a:pPr>
              <a:lnSpc>
                <a:spcPts val="2750"/>
              </a:lnSpc>
            </a:pPr>
            <a:r>
              <a:rPr lang="en-US" dirty="0" smtClean="0">
                <a:solidFill>
                  <a:srgbClr val="403CCF"/>
                </a:solidFill>
                <a:latin typeface="Libre Baskerville" pitchFamily="34" charset="0"/>
              </a:rPr>
              <a:t>Dataset Link:</a:t>
            </a:r>
            <a:endParaRPr lang="en-US" dirty="0"/>
          </a:p>
        </p:txBody>
      </p:sp>
      <p:sp>
        <p:nvSpPr>
          <p:cNvPr id="14" name="Rectangle 13"/>
          <p:cNvSpPr/>
          <p:nvPr/>
        </p:nvSpPr>
        <p:spPr>
          <a:xfrm>
            <a:off x="4298839" y="7602521"/>
            <a:ext cx="9273693" cy="431913"/>
          </a:xfrm>
          <a:prstGeom prst="rect">
            <a:avLst/>
          </a:prstGeom>
        </p:spPr>
        <p:txBody>
          <a:bodyPr wrap="none">
            <a:spAutoFit/>
          </a:bodyPr>
          <a:lstStyle/>
          <a:p>
            <a:pPr>
              <a:lnSpc>
                <a:spcPts val="2850"/>
              </a:lnSpc>
            </a:pPr>
            <a:r>
              <a:rPr lang="en-US" dirty="0" smtClean="0">
                <a:solidFill>
                  <a:srgbClr val="49495A"/>
                </a:solidFill>
                <a:latin typeface="Open Sans" pitchFamily="34" charset="0"/>
                <a:ea typeface="Open Sans" pitchFamily="34" charset="-122"/>
                <a:cs typeface="Open Sans" pitchFamily="34" charset="-120"/>
                <a:hlinkClick r:id="rId3"/>
              </a:rPr>
              <a:t>https</a:t>
            </a:r>
            <a:r>
              <a:rPr lang="en-US" dirty="0">
                <a:solidFill>
                  <a:srgbClr val="49495A"/>
                </a:solidFill>
                <a:latin typeface="Open Sans" pitchFamily="34" charset="0"/>
                <a:ea typeface="Open Sans" pitchFamily="34" charset="-122"/>
                <a:cs typeface="Open Sans" pitchFamily="34" charset="-120"/>
                <a:hlinkClick r:id="rId3"/>
              </a:rPr>
              <a:t>://www.kaggle.com/datasets/palashfendarkar/wa-fnusec-telcocustomerchurn?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1996" y="725210"/>
            <a:ext cx="7680008" cy="1307306"/>
          </a:xfrm>
          <a:prstGeom prst="rect">
            <a:avLst/>
          </a:prstGeom>
          <a:noFill/>
          <a:ln/>
        </p:spPr>
        <p:txBody>
          <a:bodyPr wrap="square" lIns="0" tIns="0" rIns="0" bIns="0" rtlCol="0" anchor="t"/>
          <a:lstStyle/>
          <a:p>
            <a:pPr marL="0" indent="0" algn="l">
              <a:lnSpc>
                <a:spcPts val="5100"/>
              </a:lnSpc>
              <a:buNone/>
            </a:pPr>
            <a:r>
              <a:rPr lang="en-US" sz="4100" dirty="0">
                <a:solidFill>
                  <a:srgbClr val="403CCF"/>
                </a:solidFill>
                <a:latin typeface="Libre Baskerville" pitchFamily="34" charset="0"/>
                <a:ea typeface="Libre Baskerville" pitchFamily="34" charset="-122"/>
                <a:cs typeface="Libre Baskerville" pitchFamily="34" charset="-120"/>
              </a:rPr>
              <a:t>Data Cleaning and Preparation</a:t>
            </a:r>
            <a:endParaRPr lang="en-US" sz="4100" dirty="0"/>
          </a:p>
        </p:txBody>
      </p:sp>
      <p:sp>
        <p:nvSpPr>
          <p:cNvPr id="4" name="Text 1"/>
          <p:cNvSpPr/>
          <p:nvPr/>
        </p:nvSpPr>
        <p:spPr>
          <a:xfrm>
            <a:off x="731996" y="2346127"/>
            <a:ext cx="7680008" cy="2008108"/>
          </a:xfrm>
          <a:prstGeom prst="rect">
            <a:avLst/>
          </a:prstGeom>
          <a:noFill/>
          <a:ln/>
        </p:spPr>
        <p:txBody>
          <a:bodyPr wrap="squar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Before building our predictive model, it's crucial to clean and prepare the data. This involves addressing missing values, handling inconsistent data types, and transforming variables into a suitable format. </a:t>
            </a:r>
            <a:endParaRPr lang="en-US" sz="1600" dirty="0"/>
          </a:p>
        </p:txBody>
      </p:sp>
      <p:sp>
        <p:nvSpPr>
          <p:cNvPr id="5" name="Shape 2"/>
          <p:cNvSpPr/>
          <p:nvPr/>
        </p:nvSpPr>
        <p:spPr>
          <a:xfrm>
            <a:off x="731996" y="4824770"/>
            <a:ext cx="470535" cy="470535"/>
          </a:xfrm>
          <a:prstGeom prst="roundRect">
            <a:avLst>
              <a:gd name="adj" fmla="val 6667"/>
            </a:avLst>
          </a:prstGeom>
          <a:solidFill>
            <a:srgbClr val="EAE8F3"/>
          </a:solidFill>
          <a:ln/>
        </p:spPr>
      </p:sp>
      <p:sp>
        <p:nvSpPr>
          <p:cNvPr id="6" name="Text 3"/>
          <p:cNvSpPr/>
          <p:nvPr/>
        </p:nvSpPr>
        <p:spPr>
          <a:xfrm>
            <a:off x="810458" y="4864001"/>
            <a:ext cx="313611" cy="392073"/>
          </a:xfrm>
          <a:prstGeom prst="rect">
            <a:avLst/>
          </a:prstGeom>
          <a:noFill/>
          <a:ln/>
        </p:spPr>
        <p:txBody>
          <a:bodyPr wrap="none" lIns="0" tIns="0" rIns="0" bIns="0" rtlCol="0" anchor="t"/>
          <a:lstStyle/>
          <a:p>
            <a:pPr marL="0" indent="0" algn="ctr">
              <a:lnSpc>
                <a:spcPts val="2450"/>
              </a:lnSpc>
              <a:buNone/>
            </a:pPr>
            <a:r>
              <a:rPr lang="en-US" sz="2450" dirty="0">
                <a:solidFill>
                  <a:srgbClr val="49495A"/>
                </a:solidFill>
                <a:latin typeface="Libre Baskerville" pitchFamily="34" charset="0"/>
                <a:ea typeface="Libre Baskerville" pitchFamily="34" charset="-122"/>
                <a:cs typeface="Libre Baskerville" pitchFamily="34" charset="-120"/>
              </a:rPr>
              <a:t>1</a:t>
            </a:r>
            <a:endParaRPr lang="en-US" sz="2450" dirty="0"/>
          </a:p>
        </p:txBody>
      </p:sp>
      <p:sp>
        <p:nvSpPr>
          <p:cNvPr id="7" name="Text 4"/>
          <p:cNvSpPr/>
          <p:nvPr/>
        </p:nvSpPr>
        <p:spPr>
          <a:xfrm>
            <a:off x="1411605" y="4824770"/>
            <a:ext cx="2614255" cy="326827"/>
          </a:xfrm>
          <a:prstGeom prst="rect">
            <a:avLst/>
          </a:prstGeom>
          <a:noFill/>
          <a:ln/>
        </p:spPr>
        <p:txBody>
          <a:bodyPr wrap="none" lIns="0" tIns="0" rIns="0" bIns="0" rtlCol="0" anchor="t"/>
          <a:lstStyle/>
          <a:p>
            <a:pPr marL="0" indent="0" algn="l">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Drop customerID</a:t>
            </a:r>
            <a:endParaRPr lang="en-US" sz="2050" dirty="0"/>
          </a:p>
        </p:txBody>
      </p:sp>
      <p:sp>
        <p:nvSpPr>
          <p:cNvPr id="8" name="Text 5"/>
          <p:cNvSpPr/>
          <p:nvPr/>
        </p:nvSpPr>
        <p:spPr>
          <a:xfrm>
            <a:off x="1411605" y="5276969"/>
            <a:ext cx="3055858" cy="669369"/>
          </a:xfrm>
          <a:prstGeom prst="rect">
            <a:avLst/>
          </a:prstGeom>
          <a:noFill/>
          <a:ln/>
        </p:spPr>
        <p:txBody>
          <a:bodyPr wrap="squar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Removes unique identifier not relevant for prediction.</a:t>
            </a:r>
            <a:endParaRPr lang="en-US" sz="1600" dirty="0"/>
          </a:p>
        </p:txBody>
      </p:sp>
      <p:sp>
        <p:nvSpPr>
          <p:cNvPr id="9" name="Shape 6"/>
          <p:cNvSpPr/>
          <p:nvPr/>
        </p:nvSpPr>
        <p:spPr>
          <a:xfrm>
            <a:off x="4676537" y="4824770"/>
            <a:ext cx="470535" cy="470535"/>
          </a:xfrm>
          <a:prstGeom prst="roundRect">
            <a:avLst>
              <a:gd name="adj" fmla="val 6667"/>
            </a:avLst>
          </a:prstGeom>
          <a:solidFill>
            <a:srgbClr val="EAE8F3"/>
          </a:solidFill>
          <a:ln/>
        </p:spPr>
      </p:sp>
      <p:sp>
        <p:nvSpPr>
          <p:cNvPr id="10" name="Text 7"/>
          <p:cNvSpPr/>
          <p:nvPr/>
        </p:nvSpPr>
        <p:spPr>
          <a:xfrm>
            <a:off x="4754999" y="4864001"/>
            <a:ext cx="313611" cy="392073"/>
          </a:xfrm>
          <a:prstGeom prst="rect">
            <a:avLst/>
          </a:prstGeom>
          <a:noFill/>
          <a:ln/>
        </p:spPr>
        <p:txBody>
          <a:bodyPr wrap="none" lIns="0" tIns="0" rIns="0" bIns="0" rtlCol="0" anchor="t"/>
          <a:lstStyle/>
          <a:p>
            <a:pPr marL="0" indent="0" algn="ctr">
              <a:lnSpc>
                <a:spcPts val="2450"/>
              </a:lnSpc>
              <a:buNone/>
            </a:pPr>
            <a:r>
              <a:rPr lang="en-US" sz="2450" dirty="0">
                <a:solidFill>
                  <a:srgbClr val="49495A"/>
                </a:solidFill>
                <a:latin typeface="Libre Baskerville" pitchFamily="34" charset="0"/>
                <a:ea typeface="Libre Baskerville" pitchFamily="34" charset="-122"/>
                <a:cs typeface="Libre Baskerville" pitchFamily="34" charset="-120"/>
              </a:rPr>
              <a:t>2</a:t>
            </a:r>
            <a:endParaRPr lang="en-US" sz="2450" dirty="0"/>
          </a:p>
        </p:txBody>
      </p:sp>
      <p:sp>
        <p:nvSpPr>
          <p:cNvPr id="11" name="Text 8"/>
          <p:cNvSpPr/>
          <p:nvPr/>
        </p:nvSpPr>
        <p:spPr>
          <a:xfrm>
            <a:off x="5356146" y="4824770"/>
            <a:ext cx="3055858" cy="653653"/>
          </a:xfrm>
          <a:prstGeom prst="rect">
            <a:avLst/>
          </a:prstGeom>
          <a:noFill/>
          <a:ln/>
        </p:spPr>
        <p:txBody>
          <a:bodyPr wrap="square" lIns="0" tIns="0" rIns="0" bIns="0" rtlCol="0" anchor="t"/>
          <a:lstStyle/>
          <a:p>
            <a:pPr marL="0" indent="0" algn="l">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Convert TotalCharges to Numeric</a:t>
            </a:r>
            <a:endParaRPr lang="en-US" sz="2050" dirty="0"/>
          </a:p>
        </p:txBody>
      </p:sp>
      <p:sp>
        <p:nvSpPr>
          <p:cNvPr id="12" name="Text 9"/>
          <p:cNvSpPr/>
          <p:nvPr/>
        </p:nvSpPr>
        <p:spPr>
          <a:xfrm>
            <a:off x="5356146" y="5603796"/>
            <a:ext cx="3055858" cy="669369"/>
          </a:xfrm>
          <a:prstGeom prst="rect">
            <a:avLst/>
          </a:prstGeom>
          <a:noFill/>
          <a:ln/>
        </p:spPr>
        <p:txBody>
          <a:bodyPr wrap="squar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Ensures compatibility with machine learning algorithms.</a:t>
            </a:r>
            <a:endParaRPr lang="en-US" sz="1600" dirty="0"/>
          </a:p>
        </p:txBody>
      </p:sp>
      <p:sp>
        <p:nvSpPr>
          <p:cNvPr id="13" name="Shape 10"/>
          <p:cNvSpPr/>
          <p:nvPr/>
        </p:nvSpPr>
        <p:spPr>
          <a:xfrm>
            <a:off x="731996" y="6717506"/>
            <a:ext cx="470535" cy="470535"/>
          </a:xfrm>
          <a:prstGeom prst="roundRect">
            <a:avLst>
              <a:gd name="adj" fmla="val 6667"/>
            </a:avLst>
          </a:prstGeom>
          <a:solidFill>
            <a:srgbClr val="EAE8F3"/>
          </a:solidFill>
          <a:ln/>
        </p:spPr>
      </p:sp>
      <p:sp>
        <p:nvSpPr>
          <p:cNvPr id="14" name="Text 11"/>
          <p:cNvSpPr/>
          <p:nvPr/>
        </p:nvSpPr>
        <p:spPr>
          <a:xfrm>
            <a:off x="810458" y="6756737"/>
            <a:ext cx="313611" cy="392073"/>
          </a:xfrm>
          <a:prstGeom prst="rect">
            <a:avLst/>
          </a:prstGeom>
          <a:noFill/>
          <a:ln/>
        </p:spPr>
        <p:txBody>
          <a:bodyPr wrap="none" lIns="0" tIns="0" rIns="0" bIns="0" rtlCol="0" anchor="t"/>
          <a:lstStyle/>
          <a:p>
            <a:pPr marL="0" indent="0" algn="ctr">
              <a:lnSpc>
                <a:spcPts val="2450"/>
              </a:lnSpc>
              <a:buNone/>
            </a:pPr>
            <a:r>
              <a:rPr lang="en-US" sz="2450" dirty="0">
                <a:solidFill>
                  <a:srgbClr val="49495A"/>
                </a:solidFill>
                <a:latin typeface="Libre Baskerville" pitchFamily="34" charset="0"/>
                <a:ea typeface="Libre Baskerville" pitchFamily="34" charset="-122"/>
                <a:cs typeface="Libre Baskerville" pitchFamily="34" charset="-120"/>
              </a:rPr>
              <a:t>3</a:t>
            </a:r>
            <a:endParaRPr lang="en-US" sz="2450" dirty="0"/>
          </a:p>
        </p:txBody>
      </p:sp>
      <p:sp>
        <p:nvSpPr>
          <p:cNvPr id="15" name="Text 12"/>
          <p:cNvSpPr/>
          <p:nvPr/>
        </p:nvSpPr>
        <p:spPr>
          <a:xfrm>
            <a:off x="1411605" y="6717506"/>
            <a:ext cx="3016687" cy="326827"/>
          </a:xfrm>
          <a:prstGeom prst="rect">
            <a:avLst/>
          </a:prstGeom>
          <a:noFill/>
          <a:ln/>
        </p:spPr>
        <p:txBody>
          <a:bodyPr wrap="none" lIns="0" tIns="0" rIns="0" bIns="0" rtlCol="0" anchor="t"/>
          <a:lstStyle/>
          <a:p>
            <a:pPr marL="0" indent="0" algn="l">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Impute Missing Values</a:t>
            </a:r>
            <a:endParaRPr lang="en-US" sz="2050" dirty="0"/>
          </a:p>
        </p:txBody>
      </p:sp>
      <p:sp>
        <p:nvSpPr>
          <p:cNvPr id="16" name="Text 13"/>
          <p:cNvSpPr/>
          <p:nvPr/>
        </p:nvSpPr>
        <p:spPr>
          <a:xfrm>
            <a:off x="1411605" y="7169706"/>
            <a:ext cx="7000399" cy="334685"/>
          </a:xfrm>
          <a:prstGeom prst="rect">
            <a:avLst/>
          </a:prstGeom>
          <a:noFill/>
          <a:ln/>
        </p:spPr>
        <p:txBody>
          <a:bodyPr wrap="non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Replaces missing data with the median to preserve sample size.</a:t>
            </a:r>
            <a:endParaRPr lang="en-US" sz="1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4845" y="528161"/>
            <a:ext cx="7814310" cy="1187291"/>
          </a:xfrm>
          <a:prstGeom prst="rect">
            <a:avLst/>
          </a:prstGeom>
          <a:noFill/>
          <a:ln/>
        </p:spPr>
        <p:txBody>
          <a:bodyPr wrap="square" lIns="0" tIns="0" rIns="0" bIns="0" rtlCol="0" anchor="t"/>
          <a:lstStyle/>
          <a:p>
            <a:pPr marL="0" indent="0" algn="l">
              <a:lnSpc>
                <a:spcPts val="4650"/>
              </a:lnSpc>
              <a:buNone/>
            </a:pPr>
            <a:r>
              <a:rPr lang="en-US" sz="3700" dirty="0">
                <a:solidFill>
                  <a:srgbClr val="403CCF"/>
                </a:solidFill>
                <a:latin typeface="Libre Baskerville" pitchFamily="34" charset="0"/>
                <a:ea typeface="Libre Baskerville" pitchFamily="34" charset="-122"/>
                <a:cs typeface="Libre Baskerville" pitchFamily="34" charset="-120"/>
              </a:rPr>
              <a:t>Model: Random Forest with Hyperparameter Tuning</a:t>
            </a:r>
            <a:endParaRPr lang="en-US" sz="3700" dirty="0"/>
          </a:p>
        </p:txBody>
      </p:sp>
      <p:sp>
        <p:nvSpPr>
          <p:cNvPr id="4" name="Text 1"/>
          <p:cNvSpPr/>
          <p:nvPr/>
        </p:nvSpPr>
        <p:spPr>
          <a:xfrm>
            <a:off x="664845" y="2000369"/>
            <a:ext cx="7814310" cy="1823799"/>
          </a:xfrm>
          <a:prstGeom prst="rect">
            <a:avLst/>
          </a:prstGeom>
          <a:noFill/>
          <a:ln/>
        </p:spPr>
        <p:txBody>
          <a:bodyPr wrap="squar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We employed a </a:t>
            </a:r>
            <a:r>
              <a:rPr lang="en-US" sz="1450" b="1" dirty="0">
                <a:solidFill>
                  <a:srgbClr val="49495A"/>
                </a:solidFill>
                <a:latin typeface="Open Sans" pitchFamily="34" charset="0"/>
                <a:ea typeface="Open Sans" pitchFamily="34" charset="-122"/>
                <a:cs typeface="Open Sans" pitchFamily="34" charset="-120"/>
              </a:rPr>
              <a:t>Random Forest</a:t>
            </a:r>
            <a:r>
              <a:rPr lang="en-US" sz="1450" dirty="0">
                <a:solidFill>
                  <a:srgbClr val="49495A"/>
                </a:solidFill>
                <a:latin typeface="Open Sans" pitchFamily="34" charset="0"/>
                <a:ea typeface="Open Sans" pitchFamily="34" charset="-122"/>
                <a:cs typeface="Open Sans" pitchFamily="34" charset="-120"/>
              </a:rPr>
              <a:t> model, a powerful ensemble learning technique known for its accuracy and robustness. To optimize the model's performance, we conducted </a:t>
            </a:r>
            <a:r>
              <a:rPr lang="en-US" sz="1450" b="1" dirty="0">
                <a:solidFill>
                  <a:srgbClr val="49495A"/>
                </a:solidFill>
                <a:latin typeface="Open Sans" pitchFamily="34" charset="0"/>
                <a:ea typeface="Open Sans" pitchFamily="34" charset="-122"/>
                <a:cs typeface="Open Sans" pitchFamily="34" charset="-120"/>
              </a:rPr>
              <a:t>hyperparameter tuning</a:t>
            </a:r>
            <a:r>
              <a:rPr lang="en-US" sz="1450" dirty="0">
                <a:solidFill>
                  <a:srgbClr val="49495A"/>
                </a:solidFill>
                <a:latin typeface="Open Sans" pitchFamily="34" charset="0"/>
                <a:ea typeface="Open Sans" pitchFamily="34" charset="-122"/>
                <a:cs typeface="Open Sans" pitchFamily="34" charset="-120"/>
              </a:rPr>
              <a:t> using </a:t>
            </a:r>
            <a:r>
              <a:rPr lang="en-US" sz="1450" b="1" dirty="0">
                <a:solidFill>
                  <a:srgbClr val="49495A"/>
                </a:solidFill>
                <a:latin typeface="Open Sans" pitchFamily="34" charset="0"/>
                <a:ea typeface="Open Sans" pitchFamily="34" charset="-122"/>
                <a:cs typeface="Open Sans" pitchFamily="34" charset="-120"/>
              </a:rPr>
              <a:t>Grid </a:t>
            </a:r>
            <a:r>
              <a:rPr lang="en-US" sz="1450" b="1" dirty="0" smtClean="0">
                <a:solidFill>
                  <a:srgbClr val="49495A"/>
                </a:solidFill>
                <a:latin typeface="Open Sans" pitchFamily="34" charset="0"/>
                <a:ea typeface="Open Sans" pitchFamily="34" charset="-122"/>
                <a:cs typeface="Open Sans" pitchFamily="34" charset="-120"/>
              </a:rPr>
              <a:t>Search.</a:t>
            </a:r>
            <a:endParaRPr lang="en-US" sz="1450" dirty="0"/>
          </a:p>
        </p:txBody>
      </p:sp>
      <p:sp>
        <p:nvSpPr>
          <p:cNvPr id="5" name="Shape 2"/>
          <p:cNvSpPr/>
          <p:nvPr/>
        </p:nvSpPr>
        <p:spPr>
          <a:xfrm>
            <a:off x="878562" y="4037886"/>
            <a:ext cx="22860" cy="3663434"/>
          </a:xfrm>
          <a:prstGeom prst="roundRect">
            <a:avLst>
              <a:gd name="adj" fmla="val 124656"/>
            </a:avLst>
          </a:prstGeom>
          <a:solidFill>
            <a:srgbClr val="D0CED9"/>
          </a:solidFill>
          <a:ln/>
        </p:spPr>
      </p:sp>
      <p:sp>
        <p:nvSpPr>
          <p:cNvPr id="6" name="Shape 3"/>
          <p:cNvSpPr/>
          <p:nvPr/>
        </p:nvSpPr>
        <p:spPr>
          <a:xfrm>
            <a:off x="1069419" y="4453890"/>
            <a:ext cx="569833" cy="22860"/>
          </a:xfrm>
          <a:prstGeom prst="roundRect">
            <a:avLst>
              <a:gd name="adj" fmla="val 124656"/>
            </a:avLst>
          </a:prstGeom>
          <a:solidFill>
            <a:srgbClr val="D0CED9"/>
          </a:solidFill>
          <a:ln/>
        </p:spPr>
      </p:sp>
      <p:sp>
        <p:nvSpPr>
          <p:cNvPr id="7" name="Shape 4"/>
          <p:cNvSpPr/>
          <p:nvPr/>
        </p:nvSpPr>
        <p:spPr>
          <a:xfrm>
            <a:off x="664845" y="4251603"/>
            <a:ext cx="427434" cy="427434"/>
          </a:xfrm>
          <a:prstGeom prst="roundRect">
            <a:avLst>
              <a:gd name="adj" fmla="val 6667"/>
            </a:avLst>
          </a:prstGeom>
          <a:solidFill>
            <a:srgbClr val="EAE8F3"/>
          </a:solidFill>
          <a:ln/>
        </p:spPr>
      </p:sp>
      <p:sp>
        <p:nvSpPr>
          <p:cNvPr id="8" name="Text 5"/>
          <p:cNvSpPr/>
          <p:nvPr/>
        </p:nvSpPr>
        <p:spPr>
          <a:xfrm>
            <a:off x="736104" y="4287262"/>
            <a:ext cx="284917" cy="356116"/>
          </a:xfrm>
          <a:prstGeom prst="rect">
            <a:avLst/>
          </a:prstGeom>
          <a:noFill/>
          <a:ln/>
        </p:spPr>
        <p:txBody>
          <a:bodyPr wrap="none" lIns="0" tIns="0" rIns="0" bIns="0" rtlCol="0" anchor="t"/>
          <a:lstStyle/>
          <a:p>
            <a:pPr marL="0" indent="0" algn="ctr">
              <a:lnSpc>
                <a:spcPts val="2200"/>
              </a:lnSpc>
              <a:buNone/>
            </a:pPr>
            <a:r>
              <a:rPr lang="en-US" sz="2200" dirty="0">
                <a:solidFill>
                  <a:srgbClr val="49495A"/>
                </a:solidFill>
                <a:latin typeface="Libre Baskerville" pitchFamily="34" charset="0"/>
                <a:ea typeface="Libre Baskerville" pitchFamily="34" charset="-122"/>
                <a:cs typeface="Libre Baskerville" pitchFamily="34" charset="-120"/>
              </a:rPr>
              <a:t>1</a:t>
            </a:r>
            <a:endParaRPr lang="en-US" sz="2200" dirty="0"/>
          </a:p>
        </p:txBody>
      </p:sp>
      <p:sp>
        <p:nvSpPr>
          <p:cNvPr id="9" name="Text 6"/>
          <p:cNvSpPr/>
          <p:nvPr/>
        </p:nvSpPr>
        <p:spPr>
          <a:xfrm>
            <a:off x="1828443" y="4227790"/>
            <a:ext cx="2374702" cy="296823"/>
          </a:xfrm>
          <a:prstGeom prst="rect">
            <a:avLst/>
          </a:prstGeom>
          <a:noFill/>
          <a:ln/>
        </p:spPr>
        <p:txBody>
          <a:bodyPr wrap="none" lIns="0" tIns="0" rIns="0" bIns="0" rtlCol="0" anchor="t"/>
          <a:lstStyle/>
          <a:p>
            <a:pPr marL="0" indent="0" algn="l">
              <a:lnSpc>
                <a:spcPts val="2300"/>
              </a:lnSpc>
              <a:buNone/>
            </a:pPr>
            <a:r>
              <a:rPr lang="en-US" sz="1850" dirty="0">
                <a:solidFill>
                  <a:srgbClr val="49495A"/>
                </a:solidFill>
                <a:latin typeface="Libre Baskerville" pitchFamily="34" charset="0"/>
                <a:ea typeface="Libre Baskerville" pitchFamily="34" charset="-122"/>
                <a:cs typeface="Libre Baskerville" pitchFamily="34" charset="-120"/>
              </a:rPr>
              <a:t>Model Selection</a:t>
            </a:r>
            <a:endParaRPr lang="en-US" sz="1850" dirty="0"/>
          </a:p>
        </p:txBody>
      </p:sp>
      <p:sp>
        <p:nvSpPr>
          <p:cNvPr id="10" name="Text 7"/>
          <p:cNvSpPr/>
          <p:nvPr/>
        </p:nvSpPr>
        <p:spPr>
          <a:xfrm>
            <a:off x="1828443" y="4638556"/>
            <a:ext cx="6650712" cy="303967"/>
          </a:xfrm>
          <a:prstGeom prst="rect">
            <a:avLst/>
          </a:prstGeom>
          <a:noFill/>
          <a:ln/>
        </p:spPr>
        <p:txBody>
          <a:bodyPr wrap="non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Chosen for accuracy and robustness.</a:t>
            </a:r>
            <a:endParaRPr lang="en-US" sz="1450" dirty="0"/>
          </a:p>
        </p:txBody>
      </p:sp>
      <p:sp>
        <p:nvSpPr>
          <p:cNvPr id="11" name="Shape 8"/>
          <p:cNvSpPr/>
          <p:nvPr/>
        </p:nvSpPr>
        <p:spPr>
          <a:xfrm>
            <a:off x="1069419" y="5738336"/>
            <a:ext cx="569833" cy="22860"/>
          </a:xfrm>
          <a:prstGeom prst="roundRect">
            <a:avLst>
              <a:gd name="adj" fmla="val 124656"/>
            </a:avLst>
          </a:prstGeom>
          <a:solidFill>
            <a:srgbClr val="D0CED9"/>
          </a:solidFill>
          <a:ln/>
        </p:spPr>
      </p:sp>
      <p:sp>
        <p:nvSpPr>
          <p:cNvPr id="12" name="Shape 9"/>
          <p:cNvSpPr/>
          <p:nvPr/>
        </p:nvSpPr>
        <p:spPr>
          <a:xfrm>
            <a:off x="664845" y="5536049"/>
            <a:ext cx="427434" cy="427434"/>
          </a:xfrm>
          <a:prstGeom prst="roundRect">
            <a:avLst>
              <a:gd name="adj" fmla="val 6667"/>
            </a:avLst>
          </a:prstGeom>
          <a:solidFill>
            <a:srgbClr val="EAE8F3"/>
          </a:solidFill>
          <a:ln/>
        </p:spPr>
      </p:sp>
      <p:sp>
        <p:nvSpPr>
          <p:cNvPr id="13" name="Text 10"/>
          <p:cNvSpPr/>
          <p:nvPr/>
        </p:nvSpPr>
        <p:spPr>
          <a:xfrm>
            <a:off x="736104" y="5571708"/>
            <a:ext cx="284917" cy="356116"/>
          </a:xfrm>
          <a:prstGeom prst="rect">
            <a:avLst/>
          </a:prstGeom>
          <a:noFill/>
          <a:ln/>
        </p:spPr>
        <p:txBody>
          <a:bodyPr wrap="none" lIns="0" tIns="0" rIns="0" bIns="0" rtlCol="0" anchor="t"/>
          <a:lstStyle/>
          <a:p>
            <a:pPr marL="0" indent="0" algn="ctr">
              <a:lnSpc>
                <a:spcPts val="2200"/>
              </a:lnSpc>
              <a:buNone/>
            </a:pPr>
            <a:r>
              <a:rPr lang="en-US" sz="2200" dirty="0">
                <a:solidFill>
                  <a:srgbClr val="49495A"/>
                </a:solidFill>
                <a:latin typeface="Libre Baskerville" pitchFamily="34" charset="0"/>
                <a:ea typeface="Libre Baskerville" pitchFamily="34" charset="-122"/>
                <a:cs typeface="Libre Baskerville" pitchFamily="34" charset="-120"/>
              </a:rPr>
              <a:t>2</a:t>
            </a:r>
            <a:endParaRPr lang="en-US" sz="2200" dirty="0"/>
          </a:p>
        </p:txBody>
      </p:sp>
      <p:sp>
        <p:nvSpPr>
          <p:cNvPr id="14" name="Text 11"/>
          <p:cNvSpPr/>
          <p:nvPr/>
        </p:nvSpPr>
        <p:spPr>
          <a:xfrm>
            <a:off x="1828443" y="5512237"/>
            <a:ext cx="2982873" cy="296823"/>
          </a:xfrm>
          <a:prstGeom prst="rect">
            <a:avLst/>
          </a:prstGeom>
          <a:noFill/>
          <a:ln/>
        </p:spPr>
        <p:txBody>
          <a:bodyPr wrap="none" lIns="0" tIns="0" rIns="0" bIns="0" rtlCol="0" anchor="t"/>
          <a:lstStyle/>
          <a:p>
            <a:pPr marL="0" indent="0" algn="l">
              <a:lnSpc>
                <a:spcPts val="2300"/>
              </a:lnSpc>
              <a:buNone/>
            </a:pPr>
            <a:r>
              <a:rPr lang="en-US" sz="1850" dirty="0">
                <a:solidFill>
                  <a:srgbClr val="49495A"/>
                </a:solidFill>
                <a:latin typeface="Libre Baskerville" pitchFamily="34" charset="0"/>
                <a:ea typeface="Libre Baskerville" pitchFamily="34" charset="-122"/>
                <a:cs typeface="Libre Baskerville" pitchFamily="34" charset="-120"/>
              </a:rPr>
              <a:t>Hyperparameter Tuning</a:t>
            </a:r>
            <a:endParaRPr lang="en-US" sz="1850" dirty="0"/>
          </a:p>
        </p:txBody>
      </p:sp>
      <p:sp>
        <p:nvSpPr>
          <p:cNvPr id="15" name="Text 12"/>
          <p:cNvSpPr/>
          <p:nvPr/>
        </p:nvSpPr>
        <p:spPr>
          <a:xfrm>
            <a:off x="1828443" y="5923002"/>
            <a:ext cx="6650712" cy="303967"/>
          </a:xfrm>
          <a:prstGeom prst="rect">
            <a:avLst/>
          </a:prstGeom>
          <a:noFill/>
          <a:ln/>
        </p:spPr>
        <p:txBody>
          <a:bodyPr wrap="non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Optimized with Grid Search.</a:t>
            </a:r>
            <a:endParaRPr lang="en-US" sz="1450" dirty="0"/>
          </a:p>
        </p:txBody>
      </p:sp>
      <p:sp>
        <p:nvSpPr>
          <p:cNvPr id="16" name="Shape 13"/>
          <p:cNvSpPr/>
          <p:nvPr/>
        </p:nvSpPr>
        <p:spPr>
          <a:xfrm>
            <a:off x="1069419" y="7022783"/>
            <a:ext cx="569833" cy="22860"/>
          </a:xfrm>
          <a:prstGeom prst="roundRect">
            <a:avLst>
              <a:gd name="adj" fmla="val 124656"/>
            </a:avLst>
          </a:prstGeom>
          <a:solidFill>
            <a:srgbClr val="D0CED9"/>
          </a:solidFill>
          <a:ln/>
        </p:spPr>
      </p:sp>
      <p:sp>
        <p:nvSpPr>
          <p:cNvPr id="17" name="Shape 14"/>
          <p:cNvSpPr/>
          <p:nvPr/>
        </p:nvSpPr>
        <p:spPr>
          <a:xfrm>
            <a:off x="664845" y="6820495"/>
            <a:ext cx="427434" cy="427434"/>
          </a:xfrm>
          <a:prstGeom prst="roundRect">
            <a:avLst>
              <a:gd name="adj" fmla="val 6667"/>
            </a:avLst>
          </a:prstGeom>
          <a:solidFill>
            <a:srgbClr val="EAE8F3"/>
          </a:solidFill>
          <a:ln/>
        </p:spPr>
      </p:sp>
      <p:sp>
        <p:nvSpPr>
          <p:cNvPr id="18" name="Text 15"/>
          <p:cNvSpPr/>
          <p:nvPr/>
        </p:nvSpPr>
        <p:spPr>
          <a:xfrm>
            <a:off x="736104" y="6856155"/>
            <a:ext cx="284917" cy="356116"/>
          </a:xfrm>
          <a:prstGeom prst="rect">
            <a:avLst/>
          </a:prstGeom>
          <a:noFill/>
          <a:ln/>
        </p:spPr>
        <p:txBody>
          <a:bodyPr wrap="none" lIns="0" tIns="0" rIns="0" bIns="0" rtlCol="0" anchor="t"/>
          <a:lstStyle/>
          <a:p>
            <a:pPr marL="0" indent="0" algn="ctr">
              <a:lnSpc>
                <a:spcPts val="2200"/>
              </a:lnSpc>
              <a:buNone/>
            </a:pPr>
            <a:r>
              <a:rPr lang="en-US" sz="2200" dirty="0">
                <a:solidFill>
                  <a:srgbClr val="49495A"/>
                </a:solidFill>
                <a:latin typeface="Libre Baskerville" pitchFamily="34" charset="0"/>
                <a:ea typeface="Libre Baskerville" pitchFamily="34" charset="-122"/>
                <a:cs typeface="Libre Baskerville" pitchFamily="34" charset="-120"/>
              </a:rPr>
              <a:t>3</a:t>
            </a:r>
            <a:endParaRPr lang="en-US" sz="2200" dirty="0"/>
          </a:p>
        </p:txBody>
      </p:sp>
      <p:sp>
        <p:nvSpPr>
          <p:cNvPr id="19" name="Text 16"/>
          <p:cNvSpPr/>
          <p:nvPr/>
        </p:nvSpPr>
        <p:spPr>
          <a:xfrm>
            <a:off x="1828443" y="6796683"/>
            <a:ext cx="2545556" cy="296823"/>
          </a:xfrm>
          <a:prstGeom prst="rect">
            <a:avLst/>
          </a:prstGeom>
          <a:noFill/>
          <a:ln/>
        </p:spPr>
        <p:txBody>
          <a:bodyPr wrap="none" lIns="0" tIns="0" rIns="0" bIns="0" rtlCol="0" anchor="t"/>
          <a:lstStyle/>
          <a:p>
            <a:pPr marL="0" indent="0" algn="l">
              <a:lnSpc>
                <a:spcPts val="2300"/>
              </a:lnSpc>
              <a:buNone/>
            </a:pPr>
            <a:r>
              <a:rPr lang="en-US" sz="1850" dirty="0">
                <a:solidFill>
                  <a:srgbClr val="49495A"/>
                </a:solidFill>
                <a:latin typeface="Libre Baskerville" pitchFamily="34" charset="0"/>
                <a:ea typeface="Libre Baskerville" pitchFamily="34" charset="-122"/>
                <a:cs typeface="Libre Baskerville" pitchFamily="34" charset="-120"/>
              </a:rPr>
              <a:t>Feature Visualization</a:t>
            </a:r>
            <a:endParaRPr lang="en-US" sz="1850" dirty="0"/>
          </a:p>
        </p:txBody>
      </p:sp>
      <p:sp>
        <p:nvSpPr>
          <p:cNvPr id="20" name="Text 17"/>
          <p:cNvSpPr/>
          <p:nvPr/>
        </p:nvSpPr>
        <p:spPr>
          <a:xfrm>
            <a:off x="1828443" y="7207448"/>
            <a:ext cx="6650712" cy="303967"/>
          </a:xfrm>
          <a:prstGeom prst="rect">
            <a:avLst/>
          </a:prstGeom>
          <a:noFill/>
          <a:ln/>
        </p:spPr>
        <p:txBody>
          <a:bodyPr wrap="non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Identified </a:t>
            </a:r>
            <a:r>
              <a:rPr lang="en-US" sz="1450" dirty="0" smtClean="0">
                <a:solidFill>
                  <a:srgbClr val="49495A"/>
                </a:solidFill>
                <a:latin typeface="Open Sans" pitchFamily="34" charset="0"/>
                <a:ea typeface="Open Sans" pitchFamily="34" charset="-122"/>
                <a:cs typeface="Open Sans" pitchFamily="34" charset="-120"/>
              </a:rPr>
              <a:t>Important Features</a:t>
            </a:r>
            <a:endParaRPr lang="en-US" sz="14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6304" y="272954"/>
            <a:ext cx="12377182" cy="695062"/>
          </a:xfrm>
          <a:prstGeom prst="rect">
            <a:avLst/>
          </a:prstGeom>
        </p:spPr>
        <p:txBody>
          <a:bodyPr wrap="square">
            <a:spAutoFit/>
          </a:bodyPr>
          <a:lstStyle/>
          <a:p>
            <a:pPr>
              <a:lnSpc>
                <a:spcPts val="4650"/>
              </a:lnSpc>
            </a:pPr>
            <a:r>
              <a:rPr lang="en-US" sz="4100" dirty="0" smtClean="0">
                <a:solidFill>
                  <a:srgbClr val="403CCF"/>
                </a:solidFill>
                <a:latin typeface="Libre Baskerville" pitchFamily="34" charset="0"/>
                <a:ea typeface="Libre Baskerville" pitchFamily="34" charset="-122"/>
                <a:cs typeface="Libre Baskerville" pitchFamily="34" charset="-120"/>
              </a:rPr>
              <a:t>Model Implementation( Code Snapshot</a:t>
            </a:r>
            <a:r>
              <a:rPr lang="en-US" sz="4100" dirty="0">
                <a:solidFill>
                  <a:srgbClr val="403CCF"/>
                </a:solidFill>
                <a:latin typeface="Libre Baskerville" pitchFamily="34" charset="0"/>
                <a:ea typeface="Libre Baskerville" pitchFamily="34" charset="-122"/>
                <a:cs typeface="Libre Baskerville" pitchFamily="34" charset="-120"/>
              </a:rPr>
              <a:t>)</a:t>
            </a:r>
            <a:endParaRPr lang="en-US" sz="41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8016"/>
            <a:ext cx="6521283" cy="41264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759" y="1382486"/>
            <a:ext cx="7382127" cy="6659049"/>
          </a:xfrm>
          <a:prstGeom prst="rect">
            <a:avLst/>
          </a:prstGeom>
        </p:spPr>
      </p:pic>
    </p:spTree>
    <p:extLst>
      <p:ext uri="{BB962C8B-B14F-4D97-AF65-F5344CB8AC3E}">
        <p14:creationId xmlns:p14="http://schemas.microsoft.com/office/powerpoint/2010/main" val="2640131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6304" y="272954"/>
            <a:ext cx="12377182" cy="695062"/>
          </a:xfrm>
          <a:prstGeom prst="rect">
            <a:avLst/>
          </a:prstGeom>
        </p:spPr>
        <p:txBody>
          <a:bodyPr wrap="square">
            <a:spAutoFit/>
          </a:bodyPr>
          <a:lstStyle/>
          <a:p>
            <a:pPr>
              <a:lnSpc>
                <a:spcPts val="4650"/>
              </a:lnSpc>
            </a:pPr>
            <a:r>
              <a:rPr lang="en-US" sz="4100" dirty="0" smtClean="0">
                <a:solidFill>
                  <a:srgbClr val="403CCF"/>
                </a:solidFill>
                <a:latin typeface="Libre Baskerville" pitchFamily="34" charset="0"/>
                <a:ea typeface="Libre Baskerville" pitchFamily="34" charset="-122"/>
                <a:cs typeface="Libre Baskerville" pitchFamily="34" charset="-120"/>
              </a:rPr>
              <a:t>Model Implementation( Code Snapshot</a:t>
            </a:r>
            <a:r>
              <a:rPr lang="en-US" sz="4100" dirty="0">
                <a:solidFill>
                  <a:srgbClr val="403CCF"/>
                </a:solidFill>
                <a:latin typeface="Libre Baskerville" pitchFamily="34" charset="0"/>
                <a:ea typeface="Libre Baskerville" pitchFamily="34" charset="-122"/>
                <a:cs typeface="Libre Baskerville" pitchFamily="34" charset="-120"/>
              </a:rPr>
              <a:t>)</a:t>
            </a:r>
            <a:endParaRPr lang="en-US" sz="41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45" y="1117272"/>
            <a:ext cx="6083369" cy="373775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943" y="2687959"/>
            <a:ext cx="7595455" cy="5302155"/>
          </a:xfrm>
          <a:prstGeom prst="rect">
            <a:avLst/>
          </a:prstGeom>
        </p:spPr>
      </p:pic>
    </p:spTree>
    <p:extLst>
      <p:ext uri="{BB962C8B-B14F-4D97-AF65-F5344CB8AC3E}">
        <p14:creationId xmlns:p14="http://schemas.microsoft.com/office/powerpoint/2010/main" val="1364968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180773" y="546973"/>
            <a:ext cx="5751909" cy="619958"/>
          </a:xfrm>
          <a:prstGeom prst="rect">
            <a:avLst/>
          </a:prstGeom>
          <a:noFill/>
          <a:ln/>
        </p:spPr>
        <p:txBody>
          <a:bodyPr wrap="none" lIns="0" tIns="0" rIns="0" bIns="0" rtlCol="0" anchor="t"/>
          <a:lstStyle/>
          <a:p>
            <a:pPr marL="0" indent="0" algn="l">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Results and Evaluation</a:t>
            </a:r>
            <a:endParaRPr lang="en-US" sz="3900" dirty="0"/>
          </a:p>
        </p:txBody>
      </p:sp>
      <p:sp>
        <p:nvSpPr>
          <p:cNvPr id="4" name="Text 1"/>
          <p:cNvSpPr/>
          <p:nvPr/>
        </p:nvSpPr>
        <p:spPr>
          <a:xfrm>
            <a:off x="6180773" y="1464469"/>
            <a:ext cx="7755255" cy="1903809"/>
          </a:xfrm>
          <a:prstGeom prst="rect">
            <a:avLst/>
          </a:prstGeom>
          <a:noFill/>
          <a:ln/>
        </p:spPr>
        <p:txBody>
          <a:bodyPr wrap="square" lIns="0" tIns="0" rIns="0" bIns="0" rtlCol="0" anchor="t"/>
          <a:lstStyle/>
          <a:p>
            <a:pPr marL="0" indent="0" algn="l">
              <a:lnSpc>
                <a:spcPts val="2450"/>
              </a:lnSpc>
              <a:buNone/>
            </a:pPr>
            <a:r>
              <a:rPr lang="en-US" sz="1550" dirty="0">
                <a:solidFill>
                  <a:srgbClr val="49495A"/>
                </a:solidFill>
                <a:latin typeface="Open Sans" pitchFamily="34" charset="0"/>
                <a:ea typeface="Open Sans" pitchFamily="34" charset="-122"/>
                <a:cs typeface="Open Sans" pitchFamily="34" charset="-120"/>
              </a:rPr>
              <a:t>The Random Forest model achieved a high level of accuracy in predicting customer churn. Key performance metrics such as precision, recall, and F1-score were evaluated to assess the model's effectiveness. </a:t>
            </a:r>
            <a:endParaRPr lang="en-US" sz="1550" dirty="0"/>
          </a:p>
        </p:txBody>
      </p:sp>
      <p:sp>
        <p:nvSpPr>
          <p:cNvPr id="5" name="Text 2"/>
          <p:cNvSpPr/>
          <p:nvPr/>
        </p:nvSpPr>
        <p:spPr>
          <a:xfrm>
            <a:off x="6180773" y="3690580"/>
            <a:ext cx="3728799" cy="654725"/>
          </a:xfrm>
          <a:prstGeom prst="rect">
            <a:avLst/>
          </a:prstGeom>
          <a:noFill/>
          <a:ln/>
        </p:spPr>
        <p:txBody>
          <a:bodyPr wrap="none" lIns="0" tIns="0" rIns="0" bIns="0" rtlCol="0" anchor="t"/>
          <a:lstStyle/>
          <a:p>
            <a:pPr marL="0" indent="0" algn="ctr">
              <a:lnSpc>
                <a:spcPts val="5150"/>
              </a:lnSpc>
              <a:buNone/>
            </a:pPr>
            <a:r>
              <a:rPr lang="en-US" sz="5150" dirty="0" smtClean="0">
                <a:solidFill>
                  <a:srgbClr val="49495A"/>
                </a:solidFill>
                <a:latin typeface="Libre Baskerville" pitchFamily="34" charset="0"/>
                <a:ea typeface="Libre Baskerville" pitchFamily="34" charset="-122"/>
                <a:cs typeface="Libre Baskerville" pitchFamily="34" charset="-120"/>
              </a:rPr>
              <a:t>79.98%</a:t>
            </a:r>
            <a:endParaRPr lang="en-US" sz="5150" dirty="0"/>
          </a:p>
        </p:txBody>
      </p:sp>
      <p:sp>
        <p:nvSpPr>
          <p:cNvPr id="6" name="Text 3"/>
          <p:cNvSpPr/>
          <p:nvPr/>
        </p:nvSpPr>
        <p:spPr>
          <a:xfrm>
            <a:off x="6805136" y="4593193"/>
            <a:ext cx="2479953" cy="309920"/>
          </a:xfrm>
          <a:prstGeom prst="rect">
            <a:avLst/>
          </a:prstGeom>
          <a:noFill/>
          <a:ln/>
        </p:spPr>
        <p:txBody>
          <a:bodyPr wrap="none" lIns="0" tIns="0" rIns="0" bIns="0" rtlCol="0" anchor="t"/>
          <a:lstStyle/>
          <a:p>
            <a:pPr marL="0" indent="0" algn="ctr">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Accuracy</a:t>
            </a:r>
            <a:endParaRPr lang="en-US" sz="1950" dirty="0"/>
          </a:p>
        </p:txBody>
      </p:sp>
      <p:sp>
        <p:nvSpPr>
          <p:cNvPr id="7" name="Text 4"/>
          <p:cNvSpPr/>
          <p:nvPr/>
        </p:nvSpPr>
        <p:spPr>
          <a:xfrm>
            <a:off x="6180773" y="5022056"/>
            <a:ext cx="3728799" cy="317302"/>
          </a:xfrm>
          <a:prstGeom prst="rect">
            <a:avLst/>
          </a:prstGeom>
          <a:noFill/>
          <a:ln/>
        </p:spPr>
        <p:txBody>
          <a:bodyPr wrap="none" lIns="0" tIns="0" rIns="0" bIns="0" rtlCol="0" anchor="t"/>
          <a:lstStyle/>
          <a:p>
            <a:pPr marL="0" indent="0" algn="ctr">
              <a:lnSpc>
                <a:spcPts val="2450"/>
              </a:lnSpc>
              <a:buNone/>
            </a:pPr>
            <a:r>
              <a:rPr lang="en-US" sz="1550" dirty="0">
                <a:solidFill>
                  <a:srgbClr val="49495A"/>
                </a:solidFill>
                <a:latin typeface="Open Sans" pitchFamily="34" charset="0"/>
                <a:ea typeface="Open Sans" pitchFamily="34" charset="-122"/>
                <a:cs typeface="Open Sans" pitchFamily="34" charset="-120"/>
              </a:rPr>
              <a:t>Overall correctness of predictions.</a:t>
            </a:r>
            <a:endParaRPr lang="en-US" sz="1550" dirty="0"/>
          </a:p>
        </p:txBody>
      </p:sp>
      <p:sp>
        <p:nvSpPr>
          <p:cNvPr id="8" name="Text 5"/>
          <p:cNvSpPr/>
          <p:nvPr/>
        </p:nvSpPr>
        <p:spPr>
          <a:xfrm>
            <a:off x="10207109" y="3690580"/>
            <a:ext cx="3728918" cy="654725"/>
          </a:xfrm>
          <a:prstGeom prst="rect">
            <a:avLst/>
          </a:prstGeom>
          <a:noFill/>
          <a:ln/>
        </p:spPr>
        <p:txBody>
          <a:bodyPr wrap="none" lIns="0" tIns="0" rIns="0" bIns="0" rtlCol="0" anchor="t"/>
          <a:lstStyle/>
          <a:p>
            <a:pPr marL="0" indent="0" algn="ctr">
              <a:lnSpc>
                <a:spcPts val="5150"/>
              </a:lnSpc>
              <a:buNone/>
            </a:pPr>
            <a:r>
              <a:rPr lang="en-US" sz="5150" dirty="0" smtClean="0">
                <a:solidFill>
                  <a:srgbClr val="49495A"/>
                </a:solidFill>
                <a:latin typeface="Libre Baskerville" pitchFamily="34" charset="0"/>
                <a:ea typeface="Libre Baskerville" pitchFamily="34" charset="-122"/>
                <a:cs typeface="Libre Baskerville" pitchFamily="34" charset="-120"/>
              </a:rPr>
              <a:t>67%</a:t>
            </a:r>
            <a:endParaRPr lang="en-US" sz="5150" dirty="0"/>
          </a:p>
        </p:txBody>
      </p:sp>
      <p:sp>
        <p:nvSpPr>
          <p:cNvPr id="9" name="Text 6"/>
          <p:cNvSpPr/>
          <p:nvPr/>
        </p:nvSpPr>
        <p:spPr>
          <a:xfrm>
            <a:off x="10831592" y="4593193"/>
            <a:ext cx="2479953" cy="309920"/>
          </a:xfrm>
          <a:prstGeom prst="rect">
            <a:avLst/>
          </a:prstGeom>
          <a:noFill/>
          <a:ln/>
        </p:spPr>
        <p:txBody>
          <a:bodyPr wrap="none" lIns="0" tIns="0" rIns="0" bIns="0" rtlCol="0" anchor="t"/>
          <a:lstStyle/>
          <a:p>
            <a:pPr marL="0" indent="0" algn="ctr">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Precision</a:t>
            </a:r>
            <a:endParaRPr lang="en-US" sz="1950" dirty="0"/>
          </a:p>
        </p:txBody>
      </p:sp>
      <p:sp>
        <p:nvSpPr>
          <p:cNvPr id="10" name="Text 7"/>
          <p:cNvSpPr/>
          <p:nvPr/>
        </p:nvSpPr>
        <p:spPr>
          <a:xfrm>
            <a:off x="10207109" y="5022056"/>
            <a:ext cx="3728918" cy="317302"/>
          </a:xfrm>
          <a:prstGeom prst="rect">
            <a:avLst/>
          </a:prstGeom>
          <a:noFill/>
          <a:ln/>
        </p:spPr>
        <p:txBody>
          <a:bodyPr wrap="none" lIns="0" tIns="0" rIns="0" bIns="0" rtlCol="0" anchor="t"/>
          <a:lstStyle/>
          <a:p>
            <a:pPr marL="0" indent="0" algn="ctr">
              <a:lnSpc>
                <a:spcPts val="2450"/>
              </a:lnSpc>
              <a:buNone/>
            </a:pPr>
            <a:r>
              <a:rPr lang="en-US" sz="1550" dirty="0">
                <a:solidFill>
                  <a:srgbClr val="49495A"/>
                </a:solidFill>
                <a:latin typeface="Open Sans" pitchFamily="34" charset="0"/>
                <a:ea typeface="Open Sans" pitchFamily="34" charset="-122"/>
                <a:cs typeface="Open Sans" pitchFamily="34" charset="-120"/>
              </a:rPr>
              <a:t>Ability to avoid false positives.</a:t>
            </a:r>
            <a:endParaRPr lang="en-US" sz="1550" dirty="0"/>
          </a:p>
        </p:txBody>
      </p:sp>
      <p:sp>
        <p:nvSpPr>
          <p:cNvPr id="11" name="Text 8"/>
          <p:cNvSpPr/>
          <p:nvPr/>
        </p:nvSpPr>
        <p:spPr>
          <a:xfrm>
            <a:off x="8193881" y="6033730"/>
            <a:ext cx="3728918" cy="654725"/>
          </a:xfrm>
          <a:prstGeom prst="rect">
            <a:avLst/>
          </a:prstGeom>
          <a:noFill/>
          <a:ln/>
        </p:spPr>
        <p:txBody>
          <a:bodyPr wrap="none" lIns="0" tIns="0" rIns="0" bIns="0" rtlCol="0" anchor="t"/>
          <a:lstStyle/>
          <a:p>
            <a:pPr marL="0" indent="0" algn="ctr">
              <a:lnSpc>
                <a:spcPts val="5150"/>
              </a:lnSpc>
              <a:buNone/>
            </a:pPr>
            <a:r>
              <a:rPr lang="en-US" sz="5150" dirty="0" smtClean="0">
                <a:solidFill>
                  <a:srgbClr val="49495A"/>
                </a:solidFill>
                <a:latin typeface="Libre Baskerville" pitchFamily="34" charset="0"/>
                <a:ea typeface="Libre Baskerville" pitchFamily="34" charset="-122"/>
                <a:cs typeface="Libre Baskerville" pitchFamily="34" charset="-120"/>
              </a:rPr>
              <a:t>51%</a:t>
            </a:r>
            <a:endParaRPr lang="en-US" sz="5150" dirty="0"/>
          </a:p>
        </p:txBody>
      </p:sp>
      <p:sp>
        <p:nvSpPr>
          <p:cNvPr id="12" name="Text 9"/>
          <p:cNvSpPr/>
          <p:nvPr/>
        </p:nvSpPr>
        <p:spPr>
          <a:xfrm>
            <a:off x="8818364" y="6936343"/>
            <a:ext cx="2479953" cy="309920"/>
          </a:xfrm>
          <a:prstGeom prst="rect">
            <a:avLst/>
          </a:prstGeom>
          <a:noFill/>
          <a:ln/>
        </p:spPr>
        <p:txBody>
          <a:bodyPr wrap="none" lIns="0" tIns="0" rIns="0" bIns="0" rtlCol="0" anchor="t"/>
          <a:lstStyle/>
          <a:p>
            <a:pPr marL="0" indent="0" algn="ctr">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Recall</a:t>
            </a:r>
            <a:endParaRPr lang="en-US" sz="1950" dirty="0"/>
          </a:p>
        </p:txBody>
      </p:sp>
      <p:sp>
        <p:nvSpPr>
          <p:cNvPr id="13" name="Text 10"/>
          <p:cNvSpPr/>
          <p:nvPr/>
        </p:nvSpPr>
        <p:spPr>
          <a:xfrm>
            <a:off x="8193881" y="7365206"/>
            <a:ext cx="3728918" cy="317302"/>
          </a:xfrm>
          <a:prstGeom prst="rect">
            <a:avLst/>
          </a:prstGeom>
          <a:noFill/>
          <a:ln/>
        </p:spPr>
        <p:txBody>
          <a:bodyPr wrap="none" lIns="0" tIns="0" rIns="0" bIns="0" rtlCol="0" anchor="t"/>
          <a:lstStyle/>
          <a:p>
            <a:pPr marL="0" indent="0" algn="ctr">
              <a:lnSpc>
                <a:spcPts val="2450"/>
              </a:lnSpc>
              <a:buNone/>
            </a:pPr>
            <a:r>
              <a:rPr lang="en-US" sz="1550" dirty="0">
                <a:solidFill>
                  <a:srgbClr val="49495A"/>
                </a:solidFill>
                <a:latin typeface="Open Sans" pitchFamily="34" charset="0"/>
                <a:ea typeface="Open Sans" pitchFamily="34" charset="-122"/>
                <a:cs typeface="Open Sans" pitchFamily="34" charset="-120"/>
              </a:rPr>
              <a:t>Ability to identify churners.</a:t>
            </a:r>
            <a:endParaRPr lang="en-US" sz="155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88" y="1166931"/>
            <a:ext cx="5236533" cy="183835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81" y="3368278"/>
            <a:ext cx="5577755" cy="205358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20" y="6080491"/>
            <a:ext cx="6194615" cy="128471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80773" y="546973"/>
            <a:ext cx="5751909" cy="619958"/>
          </a:xfrm>
          <a:prstGeom prst="rect">
            <a:avLst/>
          </a:prstGeom>
          <a:noFill/>
          <a:ln/>
        </p:spPr>
        <p:txBody>
          <a:bodyPr wrap="none" lIns="0" tIns="0" rIns="0" bIns="0" rtlCol="0" anchor="t"/>
          <a:lstStyle/>
          <a:p>
            <a:pPr marL="0" indent="0" algn="l">
              <a:lnSpc>
                <a:spcPts val="4850"/>
              </a:lnSpc>
              <a:buNone/>
            </a:pPr>
            <a:r>
              <a:rPr lang="en-US" sz="3900" dirty="0" smtClean="0">
                <a:solidFill>
                  <a:srgbClr val="403CCF"/>
                </a:solidFill>
                <a:latin typeface="Libre Baskerville" pitchFamily="34" charset="0"/>
                <a:ea typeface="Libre Baskerville" pitchFamily="34" charset="-122"/>
                <a:cs typeface="Libre Baskerville" pitchFamily="34" charset="-120"/>
              </a:rPr>
              <a:t>Results</a:t>
            </a:r>
            <a:endParaRPr lang="en-US" sz="3900" dirty="0"/>
          </a:p>
        </p:txBody>
      </p:sp>
      <p:sp>
        <p:nvSpPr>
          <p:cNvPr id="4" name="Text 1"/>
          <p:cNvSpPr/>
          <p:nvPr/>
        </p:nvSpPr>
        <p:spPr>
          <a:xfrm>
            <a:off x="6180773" y="1464469"/>
            <a:ext cx="7755255" cy="1903809"/>
          </a:xfrm>
          <a:prstGeom prst="rect">
            <a:avLst/>
          </a:prstGeom>
          <a:noFill/>
          <a:ln/>
        </p:spPr>
        <p:txBody>
          <a:bodyPr wrap="square" lIns="0" tIns="0" rIns="0" bIns="0" rtlCol="0" anchor="t"/>
          <a:lstStyle/>
          <a:p>
            <a:pPr marL="0" indent="0" algn="l">
              <a:lnSpc>
                <a:spcPts val="2450"/>
              </a:lnSpc>
              <a:buNone/>
            </a:pPr>
            <a:endParaRPr lang="en-US" sz="1550" dirty="0"/>
          </a:p>
        </p:txBody>
      </p:sp>
      <p:sp>
        <p:nvSpPr>
          <p:cNvPr id="6" name="Text 3"/>
          <p:cNvSpPr/>
          <p:nvPr/>
        </p:nvSpPr>
        <p:spPr>
          <a:xfrm>
            <a:off x="6805136" y="4593193"/>
            <a:ext cx="2479953" cy="309920"/>
          </a:xfrm>
          <a:prstGeom prst="rect">
            <a:avLst/>
          </a:prstGeom>
          <a:noFill/>
          <a:ln/>
        </p:spPr>
        <p:txBody>
          <a:bodyPr wrap="none" lIns="0" tIns="0" rIns="0" bIns="0" rtlCol="0" anchor="t"/>
          <a:lstStyle/>
          <a:p>
            <a:pPr marL="0" indent="0" algn="ctr">
              <a:lnSpc>
                <a:spcPts val="2400"/>
              </a:lnSpc>
              <a:buNone/>
            </a:pPr>
            <a:endParaRPr lang="en-US" sz="1950" dirty="0"/>
          </a:p>
        </p:txBody>
      </p:sp>
      <p:sp>
        <p:nvSpPr>
          <p:cNvPr id="8" name="Text 5"/>
          <p:cNvSpPr/>
          <p:nvPr/>
        </p:nvSpPr>
        <p:spPr>
          <a:xfrm>
            <a:off x="10207109" y="3690580"/>
            <a:ext cx="3728918" cy="654725"/>
          </a:xfrm>
          <a:prstGeom prst="rect">
            <a:avLst/>
          </a:prstGeom>
          <a:noFill/>
          <a:ln/>
        </p:spPr>
        <p:txBody>
          <a:bodyPr wrap="none" lIns="0" tIns="0" rIns="0" bIns="0" rtlCol="0" anchor="t"/>
          <a:lstStyle/>
          <a:p>
            <a:pPr marL="0" indent="0" algn="ctr">
              <a:lnSpc>
                <a:spcPts val="5150"/>
              </a:lnSpc>
              <a:buNone/>
            </a:pPr>
            <a:endParaRPr lang="en-US" sz="5150" dirty="0"/>
          </a:p>
        </p:txBody>
      </p:sp>
      <p:sp>
        <p:nvSpPr>
          <p:cNvPr id="9" name="Text 6"/>
          <p:cNvSpPr/>
          <p:nvPr/>
        </p:nvSpPr>
        <p:spPr>
          <a:xfrm>
            <a:off x="10831592" y="4593193"/>
            <a:ext cx="2479953" cy="309920"/>
          </a:xfrm>
          <a:prstGeom prst="rect">
            <a:avLst/>
          </a:prstGeom>
          <a:noFill/>
          <a:ln/>
        </p:spPr>
        <p:txBody>
          <a:bodyPr wrap="none" lIns="0" tIns="0" rIns="0" bIns="0" rtlCol="0" anchor="t"/>
          <a:lstStyle/>
          <a:p>
            <a:pPr marL="0" indent="0" algn="ctr">
              <a:lnSpc>
                <a:spcPts val="2400"/>
              </a:lnSpc>
              <a:buNone/>
            </a:pPr>
            <a:endParaRPr lang="en-US" sz="1950" dirty="0"/>
          </a:p>
        </p:txBody>
      </p:sp>
      <p:sp>
        <p:nvSpPr>
          <p:cNvPr id="10" name="Text 7"/>
          <p:cNvSpPr/>
          <p:nvPr/>
        </p:nvSpPr>
        <p:spPr>
          <a:xfrm>
            <a:off x="10207109" y="5022056"/>
            <a:ext cx="3728918" cy="317302"/>
          </a:xfrm>
          <a:prstGeom prst="rect">
            <a:avLst/>
          </a:prstGeom>
          <a:noFill/>
          <a:ln/>
        </p:spPr>
        <p:txBody>
          <a:bodyPr wrap="none" lIns="0" tIns="0" rIns="0" bIns="0" rtlCol="0" anchor="t"/>
          <a:lstStyle/>
          <a:p>
            <a:pPr marL="0" indent="0" algn="ctr">
              <a:lnSpc>
                <a:spcPts val="2450"/>
              </a:lnSpc>
              <a:buNone/>
            </a:pPr>
            <a:endParaRPr lang="en-US" sz="1550" dirty="0"/>
          </a:p>
        </p:txBody>
      </p:sp>
      <p:sp>
        <p:nvSpPr>
          <p:cNvPr id="11" name="Text 8"/>
          <p:cNvSpPr/>
          <p:nvPr/>
        </p:nvSpPr>
        <p:spPr>
          <a:xfrm>
            <a:off x="8193881" y="6033730"/>
            <a:ext cx="3728918" cy="654725"/>
          </a:xfrm>
          <a:prstGeom prst="rect">
            <a:avLst/>
          </a:prstGeom>
          <a:noFill/>
          <a:ln/>
        </p:spPr>
        <p:txBody>
          <a:bodyPr wrap="none" lIns="0" tIns="0" rIns="0" bIns="0" rtlCol="0" anchor="t"/>
          <a:lstStyle/>
          <a:p>
            <a:pPr marL="0" indent="0" algn="ctr">
              <a:lnSpc>
                <a:spcPts val="5150"/>
              </a:lnSpc>
              <a:buNone/>
            </a:pPr>
            <a:endParaRPr lang="en-US" sz="5150" dirty="0"/>
          </a:p>
        </p:txBody>
      </p:sp>
      <p:sp>
        <p:nvSpPr>
          <p:cNvPr id="12" name="Text 9"/>
          <p:cNvSpPr/>
          <p:nvPr/>
        </p:nvSpPr>
        <p:spPr>
          <a:xfrm>
            <a:off x="8818364" y="6936343"/>
            <a:ext cx="2479953" cy="309920"/>
          </a:xfrm>
          <a:prstGeom prst="rect">
            <a:avLst/>
          </a:prstGeom>
          <a:noFill/>
          <a:ln/>
        </p:spPr>
        <p:txBody>
          <a:bodyPr wrap="none" lIns="0" tIns="0" rIns="0" bIns="0" rtlCol="0" anchor="t"/>
          <a:lstStyle/>
          <a:p>
            <a:pPr marL="0" indent="0" algn="ctr">
              <a:lnSpc>
                <a:spcPts val="2400"/>
              </a:lnSpc>
              <a:buNone/>
            </a:pPr>
            <a:endParaRPr lang="en-US" sz="1950" dirty="0"/>
          </a:p>
        </p:txBody>
      </p:sp>
      <p:sp>
        <p:nvSpPr>
          <p:cNvPr id="13" name="Text 10"/>
          <p:cNvSpPr/>
          <p:nvPr/>
        </p:nvSpPr>
        <p:spPr>
          <a:xfrm>
            <a:off x="8193881" y="7365206"/>
            <a:ext cx="3728918" cy="317302"/>
          </a:xfrm>
          <a:prstGeom prst="rect">
            <a:avLst/>
          </a:prstGeom>
          <a:noFill/>
          <a:ln/>
        </p:spPr>
        <p:txBody>
          <a:bodyPr wrap="none" lIns="0" tIns="0" rIns="0" bIns="0" rtlCol="0" anchor="t"/>
          <a:lstStyle/>
          <a:p>
            <a:pPr marL="0" indent="0" algn="ctr">
              <a:lnSpc>
                <a:spcPts val="2450"/>
              </a:lnSpc>
              <a:buNone/>
            </a:pPr>
            <a:endParaRPr lang="en-US" sz="155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53" y="1745931"/>
            <a:ext cx="6540883" cy="383976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5112" y="3546872"/>
            <a:ext cx="6062774" cy="4276697"/>
          </a:xfrm>
          <a:prstGeom prst="rect">
            <a:avLst/>
          </a:prstGeom>
        </p:spPr>
      </p:pic>
    </p:spTree>
    <p:extLst>
      <p:ext uri="{BB962C8B-B14F-4D97-AF65-F5344CB8AC3E}">
        <p14:creationId xmlns:p14="http://schemas.microsoft.com/office/powerpoint/2010/main" val="1617539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655</Words>
  <Application>Microsoft Office PowerPoint</Application>
  <PresentationFormat>Custom</PresentationFormat>
  <Paragraphs>115</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Open Sans Bold</vt:lpstr>
      <vt:lpstr>Libre Baskerville</vt:lpstr>
      <vt:lpstr>Calibri</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YASH PATEL</cp:lastModifiedBy>
  <cp:revision>31</cp:revision>
  <dcterms:created xsi:type="dcterms:W3CDTF">2025-04-09T07:22:50Z</dcterms:created>
  <dcterms:modified xsi:type="dcterms:W3CDTF">2025-04-11T21:09:50Z</dcterms:modified>
</cp:coreProperties>
</file>